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2"/>
  </p:notesMasterIdLst>
  <p:sldIdLst>
    <p:sldId id="301" r:id="rId5"/>
    <p:sldId id="292" r:id="rId6"/>
    <p:sldId id="293" r:id="rId7"/>
    <p:sldId id="294" r:id="rId8"/>
    <p:sldId id="297" r:id="rId9"/>
    <p:sldId id="302" r:id="rId10"/>
    <p:sldId id="278" r:id="rId11"/>
  </p:sldIdLst>
  <p:sldSz cx="9144000" cy="5143500" type="screen16x9"/>
  <p:notesSz cx="6400800" cy="8686800"/>
  <p:embeddedFontLst>
    <p:embeddedFont>
      <p:font typeface="Public Sans" panose="020B0604020202020204" charset="0"/>
      <p:regular r:id="rId13"/>
      <p:bold r:id="rId14"/>
      <p:italic r:id="rId15"/>
      <p:boldItalic r:id="rId16"/>
    </p:embeddedFont>
    <p:embeddedFont>
      <p:font typeface="Public Sans Thin" panose="020B0604020202020204" charset="0"/>
      <p:regular r:id="rId17"/>
      <p:bold r:id="rId18"/>
      <p:italic r:id="rId19"/>
      <p:boldItalic r:id="rId20"/>
    </p:embeddedFont>
    <p:embeddedFont>
      <p:font typeface="Segoe UI" panose="020B0502040204020203" pitchFamily="3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32" d="100"/>
          <a:sy n="132" d="100"/>
        </p:scale>
        <p:origin x="93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font" Target="fonts/font9.fntdata"/><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2.fntdata"/><Relationship Id="rId5" Type="http://schemas.openxmlformats.org/officeDocument/2006/relationships/slide" Target="slides/slide1.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font" Target="fonts/font7.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752836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Customs and Border Protection Information Center</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Homeland Security</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1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1000" dirty="0">
                <a:latin typeface="Segoe UI" panose="020B0502040204020203" pitchFamily="34" charset="0"/>
                <a:cs typeface="Segoe UI" panose="020B0502040204020203" pitchFamily="34" charset="0"/>
              </a:rPr>
              <a:t>The CBP Information Center (CIC) made substantial strides in being able to review the call center data received and </a:t>
            </a:r>
          </a:p>
          <a:p>
            <a:pPr marL="114300" indent="0">
              <a:buSzPct val="75000"/>
              <a:buNone/>
            </a:pPr>
            <a:r>
              <a:rPr lang="en-US" sz="1000" dirty="0">
                <a:latin typeface="Segoe UI" panose="020B0502040204020203" pitchFamily="34" charset="0"/>
                <a:cs typeface="Segoe UI" panose="020B0502040204020203" pitchFamily="34" charset="0"/>
              </a:rPr>
              <a:t>         providing analysis to operational components within CBP for further review and action.</a:t>
            </a:r>
          </a:p>
          <a:p>
            <a:pPr>
              <a:buSzPct val="75000"/>
            </a:pPr>
            <a:r>
              <a:rPr lang="en-US" sz="1000" dirty="0">
                <a:latin typeface="Segoe UI" panose="020B0502040204020203" pitchFamily="34" charset="0"/>
                <a:cs typeface="Segoe UI" panose="020B0502040204020203" pitchFamily="34" charset="0"/>
              </a:rPr>
              <a:t>On a monthly basis, the CIC sends operational components a summary report with an additional data assessment which allows them to look at specific business and operational practices and make adjustments as needed.</a:t>
            </a:r>
          </a:p>
          <a:p>
            <a:pPr>
              <a:buSzPct val="75000"/>
            </a:pPr>
            <a:r>
              <a:rPr lang="en-US" sz="1000" dirty="0">
                <a:latin typeface="Segoe UI" panose="020B0502040204020203" pitchFamily="34" charset="0"/>
                <a:cs typeface="Segoe UI" panose="020B0502040204020203" pitchFamily="34" charset="0"/>
              </a:rPr>
              <a:t>The CIC increased the number of FAQs and knowledge articles, both in English and Spanish, that allows the public to review and get answers without contacting the CIC.</a:t>
            </a:r>
            <a:endParaRPr lang="en-US" sz="11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1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100" b="1" dirty="0">
                <a:solidFill>
                  <a:srgbClr val="E42628"/>
                </a:solidFill>
                <a:latin typeface="Segoe UI" panose="020B0502040204020203" pitchFamily="34" charset="0"/>
                <a:cs typeface="Segoe UI" panose="020B0502040204020203" pitchFamily="34" charset="0"/>
              </a:rPr>
              <a:t>Where we need to do better:</a:t>
            </a:r>
            <a:endParaRPr lang="en-US" sz="1100" dirty="0">
              <a:latin typeface="Segoe UI" panose="020B0502040204020203" pitchFamily="34" charset="0"/>
              <a:cs typeface="Segoe UI" panose="020B0502040204020203" pitchFamily="34" charset="0"/>
            </a:endParaRPr>
          </a:p>
          <a:p>
            <a:pPr>
              <a:buSzPct val="75000"/>
            </a:pPr>
            <a:r>
              <a:rPr lang="en-US" sz="1000" dirty="0">
                <a:latin typeface="Segoe UI" panose="020B0502040204020203" pitchFamily="34" charset="0"/>
                <a:cs typeface="Segoe UI" panose="020B0502040204020203" pitchFamily="34" charset="0"/>
              </a:rPr>
              <a:t>The CIC has yet to implement the customer feedback survey for the telephone and email cases they receive.  Due to budget and contractual delays implementation was delayed.  Further contractual issues have resulted in the need for a new telephone vendor and software platform that will delay the survey implementation </a:t>
            </a:r>
            <a:r>
              <a:rPr lang="en-US" sz="1000" strike="sngStrike" dirty="0">
                <a:latin typeface="Segoe UI" panose="020B0502040204020203" pitchFamily="34" charset="0"/>
                <a:cs typeface="Segoe UI" panose="020B0502040204020203" pitchFamily="34" charset="0"/>
              </a:rPr>
              <a:t>out</a:t>
            </a:r>
            <a:r>
              <a:rPr lang="en-US" sz="1000" dirty="0">
                <a:latin typeface="Segoe UI" panose="020B0502040204020203" pitchFamily="34" charset="0"/>
                <a:cs typeface="Segoe UI" panose="020B0502040204020203" pitchFamily="34" charset="0"/>
              </a:rPr>
              <a:t> until the Fall of 2021.</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a:buSzPct val="75000"/>
            </a:pPr>
            <a:r>
              <a:rPr lang="en-US" sz="1100" dirty="0">
                <a:latin typeface="Segoe UI" panose="020B0502040204020203" pitchFamily="34" charset="0"/>
                <a:cs typeface="Segoe UI" panose="020B0502040204020203" pitchFamily="34" charset="0"/>
              </a:rPr>
              <a:t>Like most government agencies, the COVID-19 pandemic required the CIC to perform its mission via 100% telework for all staff.</a:t>
            </a:r>
          </a:p>
          <a:p>
            <a:pPr>
              <a:buSzPct val="75000"/>
            </a:pPr>
            <a:r>
              <a:rPr lang="en-US" sz="1100" dirty="0">
                <a:latin typeface="Segoe UI" panose="020B0502040204020203" pitchFamily="34" charset="0"/>
                <a:cs typeface="Segoe UI" panose="020B0502040204020203" pitchFamily="34" charset="0"/>
              </a:rPr>
              <a:t>Having all staff working remotely led to an increased reliance on metrics to measure case response time and analyze what knowledge articles and topics the public was most interested in during the pandemic.</a:t>
            </a:r>
          </a:p>
          <a:p>
            <a:pPr>
              <a:buSzPct val="75000"/>
            </a:pPr>
            <a:r>
              <a:rPr lang="en-US" sz="1100" dirty="0">
                <a:latin typeface="Segoe UI" panose="020B0502040204020203" pitchFamily="34" charset="0"/>
                <a:cs typeface="Segoe UI" panose="020B0502040204020203" pitchFamily="34" charset="0"/>
              </a:rPr>
              <a:t>The CIC hired a full-time data analyst to review all call center data and the associated business practices.  </a:t>
            </a:r>
          </a:p>
          <a:p>
            <a:pPr>
              <a:buSzPct val="75000"/>
            </a:pPr>
            <a:r>
              <a:rPr lang="en-US" sz="1100" dirty="0">
                <a:latin typeface="Segoe UI" panose="020B0502040204020203" pitchFamily="34" charset="0"/>
                <a:cs typeface="Segoe UI" panose="020B0502040204020203" pitchFamily="34" charset="0"/>
              </a:rPr>
              <a:t>Through the work of the data analyst, the CIC can direct resources to those topics and knowledge articles that require constant refresh due to changing rules and regulations affected by COVID-19.</a:t>
            </a:r>
          </a:p>
          <a:p>
            <a:pPr>
              <a:buSzPct val="75000"/>
            </a:pPr>
            <a:r>
              <a:rPr lang="en-US" sz="1100" dirty="0">
                <a:latin typeface="Segoe UI" panose="020B0502040204020203" pitchFamily="34" charset="0"/>
                <a:cs typeface="Segoe UI" panose="020B0502040204020203" pitchFamily="34" charset="0"/>
              </a:rPr>
              <a:t>Additionally, the CIC can better assess peak call times through these metrics and adjust staff allocation to phone coverage from email responses during these high-volume periods.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200" dirty="0">
                <a:latin typeface="Segoe UI" panose="020B0502040204020203" pitchFamily="34" charset="0"/>
                <a:cs typeface="Segoe UI" panose="020B0502040204020203" pitchFamily="34" charset="0"/>
              </a:rPr>
              <a:t>The CIC serves the general public, trade and business entities, domestic and international travelers, CBP employees, and other government agencies.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200" dirty="0">
                <a:latin typeface="Segoe UI" panose="020B0502040204020203" pitchFamily="34" charset="0"/>
                <a:cs typeface="Segoe UI" panose="020B0502040204020203" pitchFamily="34" charset="0"/>
              </a:rPr>
              <a:t>The CIC is not aware of any barriers to accessing CIC information via the website or telephonically with staff.  The website is currently available in both English and Spanish and is 508 compliant. Additionally, the CIC has staff that can speak Spanish, French, Russian, Mandarin, Turkish, and Arabic.</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200" dirty="0">
                <a:latin typeface="Segoe UI" panose="020B0502040204020203" pitchFamily="34" charset="0"/>
                <a:cs typeface="Segoe UI" panose="020B0502040204020203" pitchFamily="34" charset="0"/>
              </a:rPr>
              <a:t>Based on call volume to the Spanish speaking phone queue, the CIC could benefit from an increase in the number of Spanish speaking staff.</a:t>
            </a:r>
            <a:endParaRPr lang="en-US" sz="1400" dirty="0">
              <a:latin typeface="Segoe UI" panose="020B0502040204020203" pitchFamily="34" charset="0"/>
              <a:cs typeface="Segoe UI" panose="020B0502040204020203" pitchFamily="34" charset="0"/>
            </a:endParaRP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CIC Survey</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400" dirty="0">
                <a:latin typeface="Segoe UI" panose="020B0502040204020203" pitchFamily="34" charset="0"/>
                <a:cs typeface="Segoe UI" panose="020B0502040204020203" pitchFamily="34" charset="0"/>
              </a:rPr>
              <a:t>There is currently no formal process to ascertain if the information provided is useful to the customer. CIC should assess if information is helpful and if the public is getting their questions answered. Additionally, we are seeking to create a more interactive platform to make more information available for personal and commercial use</a:t>
            </a:r>
            <a:r>
              <a:rPr lang="en-US" sz="1400" dirty="0">
                <a:solidFill>
                  <a:schemeClr val="tx1"/>
                </a:solidFill>
                <a:latin typeface="Segoe UI" panose="020B0502040204020203" pitchFamily="34" charset="0"/>
                <a:cs typeface="Segoe UI" panose="020B0502040204020203" pitchFamily="34" charset="0"/>
              </a:rPr>
              <a:t>.</a:t>
            </a:r>
            <a:endParaRPr lang="en-US" sz="1400" strike="sngStrike" dirty="0">
              <a:latin typeface="Segoe UI" panose="020B0502040204020203" pitchFamily="34" charset="0"/>
              <a:cs typeface="Segoe UI" panose="020B0502040204020203" pitchFamily="34" charset="0"/>
            </a:endParaRP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400" dirty="0">
                <a:latin typeface="Segoe UI" panose="020B0502040204020203" pitchFamily="34" charset="0"/>
                <a:cs typeface="Segoe UI" panose="020B0502040204020203" pitchFamily="34" charset="0"/>
              </a:rPr>
              <a:t>Customer service remains a priority for the CIC. By measuring and assessing the interactions that the public has with the CIC, we will be able to make improvements that will increase self-service and reduce the overall CIC call volume.</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400" dirty="0">
                <a:latin typeface="Segoe UI" panose="020B0502040204020203" pitchFamily="34" charset="0"/>
                <a:cs typeface="Segoe UI" panose="020B0502040204020203" pitchFamily="34" charset="0"/>
              </a:rPr>
              <a:t>The CBP Information Center is responsible.</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‘23 – Sept. 30, ‘24?</a:t>
            </a:r>
          </a:p>
          <a:p>
            <a:pPr marL="114300" indent="0">
              <a:buSzPct val="75000"/>
              <a:buNone/>
            </a:pPr>
            <a:r>
              <a:rPr lang="en-US" sz="1400" dirty="0">
                <a:latin typeface="Segoe UI" panose="020B0502040204020203" pitchFamily="34" charset="0"/>
                <a:cs typeface="Segoe UI" panose="020B0502040204020203" pitchFamily="34" charset="0"/>
              </a:rPr>
              <a:t>We hope to have the survey implemented in the Fall of 2021 and are in the process of developing action plans for years past 2022 yet.</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400" dirty="0">
                <a:latin typeface="Segoe UI" panose="020B0502040204020203" pitchFamily="34" charset="0"/>
                <a:cs typeface="Segoe UI" panose="020B0502040204020203" pitchFamily="34" charset="0"/>
              </a:rPr>
              <a:t>We will review the number of surveys completed and the number of calls and emails processed versus knowledge article page views and downloads to ascertain the increase in self servicing.</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400" dirty="0">
                <a:latin typeface="Segoe UI" panose="020B0502040204020203" pitchFamily="34" charset="0"/>
                <a:cs typeface="Segoe UI" panose="020B0502040204020203" pitchFamily="34" charset="0"/>
              </a:rPr>
              <a:t>The CIC has all the required resources in place.</a:t>
            </a: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Implement </a:t>
            </a:r>
            <a:r>
              <a:rPr lang="en-US" sz="2000" dirty="0" err="1"/>
              <a:t>ChatBot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62500" lnSpcReduction="20000"/>
          </a:bodyPr>
          <a:lstStyle/>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600" dirty="0">
                <a:latin typeface="Segoe UI" panose="020B0502040204020203" pitchFamily="34" charset="0"/>
                <a:cs typeface="Segoe UI" panose="020B0502040204020203" pitchFamily="34" charset="0"/>
              </a:rPr>
              <a:t>By implementing a CIC chatbot we will be able to provide quick and accurate information and answers to the public while bypassing the need to contact the CIC by phone and/or email.</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600" dirty="0">
                <a:latin typeface="Segoe UI" panose="020B0502040204020203" pitchFamily="34" charset="0"/>
                <a:cs typeface="Segoe UI" panose="020B0502040204020203" pitchFamily="34" charset="0"/>
              </a:rPr>
              <a:t>The number of calls and emails to the CIC continue to increase while staffing remains at current levels.  Installing a chatbot will allow the public to receive responses in a timely manner.</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600" dirty="0">
                <a:latin typeface="Segoe UI" panose="020B0502040204020203" pitchFamily="34" charset="0"/>
                <a:cs typeface="Segoe UI" panose="020B0502040204020203" pitchFamily="34" charset="0"/>
              </a:rPr>
              <a:t>The CIC in coordination with CBP Information Technology teams will facilitate this project.</a:t>
            </a:r>
            <a:endParaRPr lang="en-US" sz="1600" strike="sngStrike" dirty="0">
              <a:latin typeface="Segoe UI" panose="020B0502040204020203" pitchFamily="34" charset="0"/>
              <a:cs typeface="Segoe UI" panose="020B0502040204020203" pitchFamily="34" charset="0"/>
            </a:endParaRPr>
          </a:p>
          <a:p>
            <a:pPr marL="114300" indent="0">
              <a:buSzPct val="75000"/>
              <a:buNone/>
            </a:pPr>
            <a:endParaRPr lang="en-US" sz="1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‘23 – Sept. 30, ‘24?</a:t>
            </a:r>
          </a:p>
          <a:p>
            <a:pPr marL="114300" indent="0">
              <a:buSzPct val="75000"/>
              <a:buNone/>
            </a:pPr>
            <a:r>
              <a:rPr lang="en-US" sz="1600" dirty="0">
                <a:latin typeface="Segoe UI" panose="020B0502040204020203" pitchFamily="34" charset="0"/>
                <a:cs typeface="Segoe UI" panose="020B0502040204020203" pitchFamily="34" charset="0"/>
              </a:rPr>
              <a:t>The CIC expects to have its chatbot installed and operational by October 1, 2023.</a:t>
            </a:r>
          </a:p>
          <a:p>
            <a:pPr marL="114300" indent="0">
              <a:buSzPct val="75000"/>
              <a:buNone/>
            </a:pPr>
            <a:endParaRPr lang="en-US" sz="18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600" dirty="0">
                <a:solidFill>
                  <a:schemeClr val="tx1"/>
                </a:solidFill>
                <a:latin typeface="Segoe UI" panose="020B0502040204020203" pitchFamily="34" charset="0"/>
                <a:cs typeface="Segoe UI" panose="020B0502040204020203" pitchFamily="34" charset="0"/>
              </a:rPr>
              <a:t>By measuring the number of calls and emails received in comparison to previous reporting periods, the CIC will be able to determine if the </a:t>
            </a:r>
            <a:r>
              <a:rPr lang="en-US" sz="1600" dirty="0" err="1">
                <a:solidFill>
                  <a:schemeClr val="tx1"/>
                </a:solidFill>
                <a:latin typeface="Segoe UI" panose="020B0502040204020203" pitchFamily="34" charset="0"/>
                <a:cs typeface="Segoe UI" panose="020B0502040204020203" pitchFamily="34" charset="0"/>
              </a:rPr>
              <a:t>ChatBot</a:t>
            </a:r>
            <a:r>
              <a:rPr lang="en-US" sz="1600" dirty="0">
                <a:solidFill>
                  <a:schemeClr val="tx1"/>
                </a:solidFill>
                <a:latin typeface="Segoe UI" panose="020B0502040204020203" pitchFamily="34" charset="0"/>
                <a:cs typeface="Segoe UI" panose="020B0502040204020203" pitchFamily="34" charset="0"/>
              </a:rPr>
              <a:t> is having its intended impact.  The number of calls and emails should decrease if the </a:t>
            </a:r>
            <a:r>
              <a:rPr lang="en-US" sz="1600" dirty="0" err="1">
                <a:solidFill>
                  <a:schemeClr val="tx1"/>
                </a:solidFill>
                <a:latin typeface="Segoe UI" panose="020B0502040204020203" pitchFamily="34" charset="0"/>
                <a:cs typeface="Segoe UI" panose="020B0502040204020203" pitchFamily="34" charset="0"/>
              </a:rPr>
              <a:t>ChatBot</a:t>
            </a:r>
            <a:r>
              <a:rPr lang="en-US" sz="1600" dirty="0">
                <a:solidFill>
                  <a:schemeClr val="tx1"/>
                </a:solidFill>
                <a:latin typeface="Segoe UI" panose="020B0502040204020203" pitchFamily="34" charset="0"/>
                <a:cs typeface="Segoe UI" panose="020B0502040204020203" pitchFamily="34" charset="0"/>
              </a:rPr>
              <a:t> is implemented and used correctly.</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600" dirty="0">
                <a:latin typeface="Segoe UI" panose="020B0502040204020203" pitchFamily="34" charset="0"/>
                <a:cs typeface="Segoe UI" panose="020B0502040204020203" pitchFamily="34" charset="0"/>
              </a:rPr>
              <a:t>Minimal funding will be required as most of the chatbot features are part of Amazon Connect, the platform that the CIC is moving too.</a:t>
            </a:r>
          </a:p>
        </p:txBody>
      </p:sp>
    </p:spTree>
    <p:extLst>
      <p:ext uri="{BB962C8B-B14F-4D97-AF65-F5344CB8AC3E}">
        <p14:creationId xmlns:p14="http://schemas.microsoft.com/office/powerpoint/2010/main" val="339255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customXml/itemProps2.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3.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1654</TotalTime>
  <Words>1064</Words>
  <Application>Microsoft Office PowerPoint</Application>
  <PresentationFormat>On-screen Show (16:9)</PresentationFormat>
  <Paragraphs>70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Segoe UI</vt:lpstr>
      <vt:lpstr>Public Sans Thin</vt:lpstr>
      <vt:lpstr>Public Sans</vt:lpstr>
      <vt:lpstr>Arial</vt:lpstr>
      <vt:lpstr>Simple Light</vt:lpstr>
      <vt:lpstr>FY23 CX Action Plan Customs and Border Protection Information Center Department of Homeland Security</vt:lpstr>
      <vt:lpstr>FY21 Capacity Assessment Reflection Summary</vt:lpstr>
      <vt:lpstr>Adapting Service During a Global Pandemic</vt:lpstr>
      <vt:lpstr>HISP Equity Reflection</vt:lpstr>
      <vt:lpstr>FY23 Commit to Action: CIC Survey</vt:lpstr>
      <vt:lpstr>FY23 Commit to Action: Implement ChatBot</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51</cp:revision>
  <cp:lastPrinted>2021-08-09T22:48:36Z</cp:lastPrinted>
  <dcterms:modified xsi:type="dcterms:W3CDTF">2022-01-26T14:37:20Z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