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3"/>
  </p:notesMasterIdLst>
  <p:sldIdLst>
    <p:sldId id="301" r:id="rId5"/>
    <p:sldId id="292" r:id="rId6"/>
    <p:sldId id="293" r:id="rId7"/>
    <p:sldId id="294" r:id="rId8"/>
    <p:sldId id="297" r:id="rId9"/>
    <p:sldId id="310" r:id="rId10"/>
    <p:sldId id="309" r:id="rId11"/>
    <p:sldId id="278" r:id="rId12"/>
  </p:sldIdLst>
  <p:sldSz cx="9144000" cy="5143500" type="screen16x9"/>
  <p:notesSz cx="6400800" cy="8686800"/>
  <p:embeddedFontLst>
    <p:embeddedFont>
      <p:font typeface="Public Sans" panose="020B0604020202020204" charset="0"/>
      <p:regular r:id="rId14"/>
      <p:bold r:id="rId15"/>
      <p:italic r:id="rId16"/>
      <p:boldItalic r:id="rId17"/>
    </p:embeddedFont>
    <p:embeddedFont>
      <p:font typeface="Public Sans Thin" panose="020B0604020202020204" charset="0"/>
      <p:regular r:id="rId18"/>
      <p:bold r:id="rId19"/>
      <p:italic r:id="rId20"/>
      <p:boldItalic r:id="rId21"/>
    </p:embeddedFont>
    <p:embeddedFont>
      <p:font typeface="Segoe UI" panose="020B0502040204020203"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32" d="100"/>
          <a:sy n="132" d="100"/>
        </p:scale>
        <p:origin x="93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font" Target="fonts/font8.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1.fntdata"/><Relationship Id="rId5" Type="http://schemas.openxmlformats.org/officeDocument/2006/relationships/slide" Target="slides/slide1.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6.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29758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009523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uspto.gov/trademarks/basic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performance.gov/cx/" TargetMode="External"/><Relationship Id="rId5" Type="http://schemas.openxmlformats.org/officeDocument/2006/relationships/hyperlink" Target="https://www.reginfo.gov/public/do/PRAICList?ref_nbr=202007-0690-004" TargetMode="External"/><Relationship Id="rId4" Type="http://schemas.openxmlformats.org/officeDocument/2006/relationships/hyperlink" Target="https://www.plainlanguage.gov/guidelin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uspto.gov/about-us/events/trademark-basics-boot-camp"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whitehouse.gov/briefing-room/presidential-actions/2021/01/20/executive-order-advancing-racial-equity-and-support-for-underserved-communities-through-the-federal-government/"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uspto.gov/sites/default/files/documents/USPTOFY20PAR.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www.uspto.gov/sites/default/files/documents/20210521_TPAC-Trademarks_Business_Perform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3100" b="0" dirty="0">
                <a:solidFill>
                  <a:srgbClr val="E42628"/>
                </a:solidFill>
                <a:latin typeface="Arial" panose="020B0604020202020204" pitchFamily="34" charset="0"/>
                <a:cs typeface="Arial" panose="020B0604020202020204" pitchFamily="34" charset="0"/>
              </a:rPr>
              <a:t>Trademarks, U.S. Patent and Trademark Office</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Commerce</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365760" indent="-182880">
              <a:buSzPct val="75000"/>
            </a:pPr>
            <a:r>
              <a:rPr lang="en-US" sz="1400" dirty="0">
                <a:latin typeface="Segoe UI" panose="020B0502040204020203" pitchFamily="34" charset="0"/>
                <a:cs typeface="Segoe UI" panose="020B0502040204020203" pitchFamily="34" charset="0"/>
              </a:rPr>
              <a:t>Based on lower customer satisfaction scores on the website, we reviewed both quantitative and qualitative data and redesigned the </a:t>
            </a:r>
            <a:r>
              <a:rPr lang="en-US" sz="1400" dirty="0">
                <a:latin typeface="Segoe UI" panose="020B0502040204020203" pitchFamily="34" charset="0"/>
                <a:cs typeface="Segoe UI" panose="020B0502040204020203" pitchFamily="34" charset="0"/>
                <a:hlinkClick r:id="rId3"/>
              </a:rPr>
              <a:t>Trademark Basics </a:t>
            </a:r>
            <a:r>
              <a:rPr lang="en-US" sz="1400" dirty="0">
                <a:latin typeface="Segoe UI" panose="020B0502040204020203" pitchFamily="34" charset="0"/>
                <a:cs typeface="Segoe UI" panose="020B0502040204020203" pitchFamily="34" charset="0"/>
              </a:rPr>
              <a:t>section of the website. The development process integrated customer experience research, diverse staff expertise, usability testing, and </a:t>
            </a:r>
            <a:r>
              <a:rPr lang="en-US" sz="1400" dirty="0">
                <a:latin typeface="Segoe UI" panose="020B0502040204020203" pitchFamily="34" charset="0"/>
                <a:cs typeface="Segoe UI" panose="020B0502040204020203" pitchFamily="34" charset="0"/>
                <a:hlinkClick r:id="rId4"/>
              </a:rPr>
              <a:t>plain language principles </a:t>
            </a:r>
            <a:r>
              <a:rPr lang="en-US" sz="1400" dirty="0">
                <a:latin typeface="Segoe UI" panose="020B0502040204020203" pitchFamily="34" charset="0"/>
                <a:cs typeface="Segoe UI" panose="020B0502040204020203" pitchFamily="34" charset="0"/>
              </a:rPr>
              <a:t>to better meet the needs of customers who are new to intellectual property and the trademark filing process. Our website satisfaction score amongst trademark customers has increased by 3 points to 69.5 on a 100-point scale from FY2020 to FY2021 (Q1-Q3). </a:t>
            </a:r>
          </a:p>
          <a:p>
            <a:pPr marL="365760" indent="-182880">
              <a:buSzPct val="75000"/>
            </a:pPr>
            <a:r>
              <a:rPr lang="en-US" sz="1400" dirty="0">
                <a:latin typeface="Segoe UI" panose="020B0502040204020203" pitchFamily="34" charset="0"/>
                <a:cs typeface="Segoe UI" panose="020B0502040204020203" pitchFamily="34" charset="0"/>
              </a:rPr>
              <a:t>Completed a new Paperwork Reduction Act (PRA) generic clearance to allow for more rapid development of CX research </a:t>
            </a:r>
            <a:r>
              <a:rPr lang="en-US" sz="1400" dirty="0">
                <a:latin typeface="Segoe UI" panose="020B0502040204020203" pitchFamily="34" charset="0"/>
                <a:cs typeface="Segoe UI" panose="020B0502040204020203" pitchFamily="34" charset="0"/>
                <a:hlinkClick r:id="rId5"/>
              </a:rPr>
              <a:t>information collections</a:t>
            </a:r>
            <a:r>
              <a:rPr lang="en-US" sz="1400" dirty="0">
                <a:latin typeface="Segoe UI" panose="020B0502040204020203" pitchFamily="34" charset="0"/>
                <a:cs typeface="Segoe UI" panose="020B0502040204020203" pitchFamily="34" charset="0"/>
              </a:rPr>
              <a:t> and allowing public reporting and accountability of </a:t>
            </a:r>
            <a:r>
              <a:rPr lang="en-US" sz="1400" dirty="0">
                <a:latin typeface="Segoe UI" panose="020B0502040204020203" pitchFamily="34" charset="0"/>
                <a:cs typeface="Segoe UI" panose="020B0502040204020203" pitchFamily="34" charset="0"/>
                <a:hlinkClick r:id="rId6"/>
              </a:rPr>
              <a:t>our performance</a:t>
            </a:r>
            <a:r>
              <a:rPr lang="en-US" sz="1400" dirty="0">
                <a:latin typeface="Segoe UI" panose="020B0502040204020203" pitchFamily="34" charset="0"/>
                <a:cs typeface="Segoe UI" panose="020B0502040204020203" pitchFamily="34" charset="0"/>
              </a:rPr>
              <a:t>. </a:t>
            </a:r>
          </a:p>
          <a:p>
            <a:pPr marL="365760" indent="-182880">
              <a:buSzPct val="75000"/>
            </a:pPr>
            <a:r>
              <a:rPr lang="en-US" sz="1400" dirty="0">
                <a:latin typeface="Segoe UI" panose="020B0502040204020203" pitchFamily="34" charset="0"/>
                <a:cs typeface="Segoe UI" panose="020B0502040204020203" pitchFamily="34" charset="0"/>
              </a:rPr>
              <a:t>Customer feedback and satisfaction scores are routinely collected along much of the trademark customer journey, including website, authenticated login, filing system, response letters from the office (i.e., office action), primary contact center, and outreach. Several more surveys are in development where we have measurement gaps along the journey.</a:t>
            </a:r>
          </a:p>
          <a:p>
            <a:pPr marL="365760" indent="-182880">
              <a:buSzPct val="75000"/>
            </a:pPr>
            <a:r>
              <a:rPr lang="en-US" sz="1400" dirty="0">
                <a:latin typeface="Segoe UI" panose="020B0502040204020203" pitchFamily="34" charset="0"/>
                <a:cs typeface="Segoe UI" panose="020B0502040204020203" pitchFamily="34" charset="0"/>
              </a:rPr>
              <a:t>Conducted usability testing on prototypes of a redesign of authenticated login and Trademark Basics section the website, and this customer feedback directly led to improvements to the prototypes prior to launching.</a:t>
            </a:r>
          </a:p>
          <a:p>
            <a:pPr marL="114300" indent="0">
              <a:buSzPct val="75000"/>
              <a:buNone/>
            </a:pPr>
            <a:endParaRPr lang="en-US" sz="11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a:t>
            </a:r>
          </a:p>
          <a:p>
            <a:pPr marL="114300" indent="0">
              <a:buSzPct val="75000"/>
              <a:buNone/>
            </a:pPr>
            <a:r>
              <a:rPr lang="en-US" sz="1400" dirty="0">
                <a:latin typeface="Segoe UI" panose="020B0502040204020203" pitchFamily="34" charset="0"/>
                <a:cs typeface="Segoe UI" panose="020B0502040204020203" pitchFamily="34" charset="0"/>
              </a:rPr>
              <a:t>Maturity gaps identified in the FY21 Trademark CX Capacity Assessment: </a:t>
            </a:r>
          </a:p>
          <a:p>
            <a:pPr marL="365760" indent="-182880">
              <a:buSzPct val="75000"/>
            </a:pPr>
            <a:r>
              <a:rPr lang="en-US" sz="1400" dirty="0">
                <a:latin typeface="Segoe UI" panose="020B0502040204020203" pitchFamily="34" charset="0"/>
                <a:cs typeface="Segoe UI" panose="020B0502040204020203" pitchFamily="34" charset="0"/>
              </a:rPr>
              <a:t>“Service Design - Customer research findings are frequently shared outside of the team that conducted the research.”</a:t>
            </a:r>
          </a:p>
          <a:p>
            <a:pPr marL="365760" indent="-182880">
              <a:buSzPct val="75000"/>
            </a:pPr>
            <a:r>
              <a:rPr lang="en-US" sz="1400" dirty="0">
                <a:latin typeface="Segoe UI" panose="020B0502040204020203" pitchFamily="34" charset="0"/>
                <a:cs typeface="Segoe UI" panose="020B0502040204020203" pitchFamily="34" charset="0"/>
              </a:rPr>
              <a:t>“Governance and Strategy - We have defined user needs and experiences we are responsible for delivering and organize our delivery around these, rather than our own organizational silos. (</a:t>
            </a:r>
            <a:r>
              <a:rPr lang="en-US" sz="1400" dirty="0" err="1">
                <a:latin typeface="Segoe UI" panose="020B0502040204020203" pitchFamily="34" charset="0"/>
                <a:cs typeface="Segoe UI" panose="020B0502040204020203" pitchFamily="34" charset="0"/>
              </a:rPr>
              <a:t>e.g</a:t>
            </a:r>
            <a:r>
              <a:rPr lang="en-US" sz="1400" dirty="0">
                <a:latin typeface="Segoe UI" panose="020B0502040204020203" pitchFamily="34" charset="0"/>
                <a:cs typeface="Segoe UI" panose="020B0502040204020203" pitchFamily="34" charset="0"/>
              </a:rPr>
              <a:t>, service catalog agnostic of agency office definition, collaboration on IDEA Act requirements, CX council, cross-functional reports on experience measures).”</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Trademarks invests in outreach to and education of small business owners, entrepreneurs, and others who are new to intellectual property. Prior to the COVID-19 pandemic, we provided this service almost entirely through in-person outreach events.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During the pandemic, the outreach team shifted to virtual programming and developed a more robust, online </a:t>
            </a:r>
            <a:r>
              <a:rPr lang="en-US" sz="1100" dirty="0">
                <a:latin typeface="Segoe UI" panose="020B0502040204020203" pitchFamily="34" charset="0"/>
                <a:cs typeface="Segoe UI" panose="020B0502040204020203" pitchFamily="34" charset="0"/>
                <a:hlinkClick r:id="rId3"/>
              </a:rPr>
              <a:t>Trademark Basics Boot Camp</a:t>
            </a:r>
            <a:r>
              <a:rPr lang="en-US" sz="1100" dirty="0">
                <a:latin typeface="Segoe UI" panose="020B0502040204020203" pitchFamily="34" charset="0"/>
                <a:cs typeface="Segoe UI" panose="020B0502040204020203" pitchFamily="34" charset="0"/>
              </a:rPr>
              <a:t>. This 8-module series provides a comprehensive overview of the process for federal trademark registration and maintaining a federal trademark, specifically designed for small business owners and entrepreneurs seeking to protect their brand and product identities.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Through the first three quarters of FY2021, these outreach and education events have received a Net Promoter Score of 4.8 of 5, which indicates attendees would likely recommend the event to someone else. This validates the quality of the service and the value it brings for attendees. As a result, we plan to continue this service while looking for ways to further expand and improve.</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Autofit/>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800" dirty="0">
                <a:latin typeface="Segoe UI" panose="020B0502040204020203" pitchFamily="34" charset="0"/>
                <a:cs typeface="Segoe UI" panose="020B0502040204020203" pitchFamily="34" charset="0"/>
              </a:rPr>
              <a:t>The Trademark organization intends to serve all people and businesses who conduct commerce in the United States and would like to better protect their brand and product identities by federally registering their trademarks. Customers range from individual entrepreneurs and local small businesses to multinational corporations. We also serve the public at-large by providing enhanced confidence of the source of products and services.</a:t>
            </a:r>
          </a:p>
          <a:p>
            <a:pPr marL="114300" indent="0">
              <a:buSzPct val="75000"/>
              <a:buNone/>
            </a:pPr>
            <a:endParaRPr lang="en-US" sz="900" dirty="0">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800" dirty="0">
                <a:latin typeface="Segoe UI" panose="020B0502040204020203" pitchFamily="34" charset="0"/>
                <a:cs typeface="Segoe UI" panose="020B0502040204020203" pitchFamily="34" charset="0"/>
              </a:rPr>
              <a:t>As part of the USPTO Equity Assessment, the Trademarks Equity Teams preliminary analysis identified possible barriers and burdens on underserved groups in areas of (1) knowledge of and experience with trademark law and (2) technological capability to access and use systems. The Trademark organization has not historically collected demographic data on our customers. Nonetheless, we are in the process of researching whether the customer feedback and other data we do have can tell us anything about challenges underserved groups face. </a:t>
            </a:r>
            <a:endParaRPr lang="en-US" sz="900" dirty="0">
              <a:latin typeface="Segoe UI" panose="020B0502040204020203" pitchFamily="34" charset="0"/>
              <a:cs typeface="Segoe UI" panose="020B0502040204020203" pitchFamily="34" charset="0"/>
            </a:endParaRPr>
          </a:p>
          <a:p>
            <a:pPr marL="114300" indent="0">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We are in the process of researching and establishing capabilities to expand our understanding of prospective and actual customers:</a:t>
            </a:r>
          </a:p>
          <a:p>
            <a:pPr marL="114300" indent="0">
              <a:buSzPct val="75000"/>
              <a:buNone/>
            </a:pPr>
            <a:endParaRPr lang="en-US" sz="800" dirty="0">
              <a:latin typeface="Segoe UI" panose="020B0502040204020203" pitchFamily="34" charset="0"/>
              <a:cs typeface="Segoe UI" panose="020B0502040204020203" pitchFamily="34" charset="0"/>
            </a:endParaRPr>
          </a:p>
          <a:p>
            <a:pPr>
              <a:buSzPct val="75000"/>
            </a:pPr>
            <a:r>
              <a:rPr lang="en-US" sz="800" dirty="0">
                <a:latin typeface="Segoe UI" panose="020B0502040204020203" pitchFamily="34" charset="0"/>
                <a:cs typeface="Segoe UI" panose="020B0502040204020203" pitchFamily="34" charset="0"/>
              </a:rPr>
              <a:t>UPSTO established Equity Steering and Working Groups to implement Executive Order 13985, “</a:t>
            </a:r>
            <a:r>
              <a:rPr lang="en-US" sz="800" dirty="0">
                <a:latin typeface="Segoe UI" panose="020B0502040204020203" pitchFamily="34" charset="0"/>
                <a:cs typeface="Segoe UI" panose="020B0502040204020203" pitchFamily="34" charset="0"/>
                <a:hlinkClick r:id="rId3"/>
              </a:rPr>
              <a:t>Advancing Racial Equity and Support for Underserved Communities through the Federal Government</a:t>
            </a:r>
            <a:r>
              <a:rPr lang="en-US" sz="800" dirty="0">
                <a:latin typeface="Segoe UI" panose="020B0502040204020203" pitchFamily="34" charset="0"/>
                <a:cs typeface="Segoe UI" panose="020B0502040204020203" pitchFamily="34" charset="0"/>
              </a:rPr>
              <a:t>”. We are in the process of conducting an internal assessment of services and underserved assessment of services. </a:t>
            </a:r>
          </a:p>
          <a:p>
            <a:pPr>
              <a:buSzPct val="75000"/>
            </a:pPr>
            <a:endParaRPr lang="en-US" sz="800" dirty="0">
              <a:latin typeface="Segoe UI" panose="020B0502040204020203" pitchFamily="34" charset="0"/>
              <a:cs typeface="Segoe UI" panose="020B0502040204020203" pitchFamily="34" charset="0"/>
            </a:endParaRPr>
          </a:p>
          <a:p>
            <a:pPr>
              <a:buSzPct val="75000"/>
            </a:pPr>
            <a:r>
              <a:rPr lang="en-US" sz="800" dirty="0">
                <a:latin typeface="Segoe UI" panose="020B0502040204020203" pitchFamily="34" charset="0"/>
                <a:cs typeface="Segoe UI" panose="020B0502040204020203" pitchFamily="34" charset="0"/>
              </a:rPr>
              <a:t>Trademarks is participating in the Equity Team researching and conducting outreach to underserved communities to  learn of the challenges faced by underserved communities from their own perspectives and in their own words.</a:t>
            </a:r>
          </a:p>
          <a:p>
            <a:pPr>
              <a:buSzPct val="75000"/>
            </a:pPr>
            <a:endParaRPr lang="en-US" sz="800" dirty="0">
              <a:latin typeface="Segoe UI" panose="020B0502040204020203" pitchFamily="34" charset="0"/>
              <a:cs typeface="Segoe UI" panose="020B0502040204020203" pitchFamily="34" charset="0"/>
            </a:endParaRPr>
          </a:p>
          <a:p>
            <a:pPr>
              <a:buSzPct val="75000"/>
            </a:pPr>
            <a:r>
              <a:rPr lang="en-US" sz="800" dirty="0">
                <a:latin typeface="Segoe UI" panose="020B0502040204020203" pitchFamily="34" charset="0"/>
                <a:cs typeface="Segoe UI" panose="020B0502040204020203" pitchFamily="34" charset="0"/>
              </a:rPr>
              <a:t>We lack specific data about where and why prospective customers drop out of the trademark application process. </a:t>
            </a: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Improve the TEAS Initial Application Form Prototype</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200" dirty="0">
                <a:latin typeface="Segoe UI" panose="020B0502040204020203" pitchFamily="34" charset="0"/>
                <a:cs typeface="Segoe UI" panose="020B0502040204020203" pitchFamily="34" charset="0"/>
              </a:rPr>
              <a:t>Customer feedback indicates difficulty understanding and navigating the current initial application form, particularly for small business owners and entrepreneurs.</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200" dirty="0">
                <a:latin typeface="Segoe UI" panose="020B0502040204020203" pitchFamily="34" charset="0"/>
                <a:ea typeface="Calibri" panose="020F0502020204030204" pitchFamily="34" charset="0"/>
                <a:cs typeface="Segoe UI" panose="020B0502040204020203" pitchFamily="34" charset="0"/>
              </a:rPr>
              <a:t>The customer journey for all trademark filers funnels through the initial application forms. In FY20, customers submitted 738,112 total trademark filings, which was a 9.5% increase over FY19 (</a:t>
            </a:r>
            <a:r>
              <a:rPr lang="en-US" sz="3200" u="sng" dirty="0">
                <a:solidFill>
                  <a:srgbClr val="0563C1"/>
                </a:solidFill>
                <a:latin typeface="Segoe UI" panose="020B0502040204020203" pitchFamily="34" charset="0"/>
                <a:ea typeface="Calibri" panose="020F0502020204030204" pitchFamily="34" charset="0"/>
                <a:cs typeface="Segoe UI" panose="020B0502040204020203" pitchFamily="34" charset="0"/>
                <a:hlinkClick r:id="rId3"/>
              </a:rPr>
              <a:t>USPTO FY20 Performance and Accountability Report</a:t>
            </a:r>
            <a:r>
              <a:rPr lang="en-US" sz="3200" dirty="0">
                <a:latin typeface="Segoe UI" panose="020B0502040204020203" pitchFamily="34" charset="0"/>
                <a:ea typeface="Calibri" panose="020F0502020204030204" pitchFamily="34" charset="0"/>
                <a:cs typeface="Segoe UI" panose="020B0502040204020203" pitchFamily="34" charset="0"/>
              </a:rPr>
              <a:t>). Based on three quarters of FY21, customers are projected to submit 956,000 trademark filings, which would be a 29.5% increase (</a:t>
            </a:r>
            <a:r>
              <a:rPr lang="en-US" sz="3200" u="sng" dirty="0">
                <a:solidFill>
                  <a:srgbClr val="0563C1"/>
                </a:solidFill>
                <a:latin typeface="Segoe UI" panose="020B0502040204020203" pitchFamily="34" charset="0"/>
                <a:ea typeface="Calibri" panose="020F0502020204030204" pitchFamily="34" charset="0"/>
                <a:cs typeface="Segoe UI" panose="020B0502040204020203" pitchFamily="34" charset="0"/>
                <a:hlinkClick r:id="rId4"/>
              </a:rPr>
              <a:t>TPAC May 2021, Trademarks organization performance presentation</a:t>
            </a:r>
            <a:r>
              <a:rPr lang="en-US" sz="3200" dirty="0">
                <a:latin typeface="Segoe UI" panose="020B0502040204020203" pitchFamily="34" charset="0"/>
                <a:ea typeface="Calibri" panose="020F0502020204030204" pitchFamily="34" charset="0"/>
                <a:cs typeface="Segoe UI" panose="020B0502040204020203" pitchFamily="34" charset="0"/>
              </a:rPr>
              <a:t>).</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dirty="0">
                <a:latin typeface="Segoe UI" panose="020B0502040204020203" pitchFamily="34" charset="0"/>
                <a:cs typeface="Segoe UI" panose="020B0502040204020203" pitchFamily="34" charset="0"/>
              </a:rPr>
              <a:t>Office of the Deputy Commissioner for Trademark Administration:</a:t>
            </a:r>
          </a:p>
          <a:p>
            <a:pPr marL="365760" indent="-182880">
              <a:buSzPct val="75000"/>
            </a:pPr>
            <a:r>
              <a:rPr lang="en-US" sz="3200" dirty="0">
                <a:latin typeface="Segoe UI" panose="020B0502040204020203" pitchFamily="34" charset="0"/>
                <a:cs typeface="Segoe UI" panose="020B0502040204020203" pitchFamily="34" charset="0"/>
              </a:rPr>
              <a:t>Trademark Product Line Lead – Glen Brown</a:t>
            </a:r>
          </a:p>
          <a:p>
            <a:pPr marL="365760" indent="-182880">
              <a:buSzPct val="75000"/>
            </a:pPr>
            <a:r>
              <a:rPr lang="en-US" sz="3200" dirty="0">
                <a:latin typeface="Segoe UI" panose="020B0502040204020203" pitchFamily="34" charset="0"/>
                <a:cs typeface="Segoe UI" panose="020B0502040204020203" pitchFamily="34" charset="0"/>
              </a:rPr>
              <a:t>Lead Product Owner for Trademark External – Stephen Aquila</a:t>
            </a:r>
          </a:p>
          <a:p>
            <a:pPr marL="114300" indent="0">
              <a:buSzPct val="75000"/>
              <a:buNone/>
            </a:pPr>
            <a:r>
              <a:rPr lang="en-US" sz="3200" dirty="0">
                <a:latin typeface="Segoe UI" panose="020B0502040204020203" pitchFamily="34" charset="0"/>
                <a:cs typeface="Segoe UI" panose="020B0502040204020203" pitchFamily="34" charset="0"/>
              </a:rPr>
              <a:t>Office of the Deputy Commissioner for Trademark Examination Policy:</a:t>
            </a:r>
          </a:p>
          <a:p>
            <a:pPr marL="365760" indent="-182880">
              <a:buSzPct val="75000"/>
            </a:pPr>
            <a:r>
              <a:rPr lang="en-US" sz="3200" dirty="0">
                <a:latin typeface="Segoe UI" panose="020B0502040204020203" pitchFamily="34" charset="0"/>
                <a:cs typeface="Segoe UI" panose="020B0502040204020203" pitchFamily="34" charset="0"/>
              </a:rPr>
              <a:t>CX Administrator – Charles Thomas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411480" indent="-228600">
              <a:buSzPct val="100000"/>
              <a:buFont typeface="+mj-lt"/>
              <a:buAutoNum type="alphaLcParenR"/>
            </a:pPr>
            <a:r>
              <a:rPr lang="en-US" sz="3200" dirty="0">
                <a:latin typeface="Segoe UI" panose="020B0502040204020203" pitchFamily="34" charset="0"/>
                <a:cs typeface="Segoe UI" panose="020B0502040204020203" pitchFamily="34" charset="0"/>
              </a:rPr>
              <a:t>FY22 Q2: Update TEAS customer satisfaction survey to increase response rate to reach sufficient volume of responses to evaluate current state of initial application forms.</a:t>
            </a:r>
          </a:p>
          <a:p>
            <a:pPr marL="411480" indent="-228600">
              <a:buSzPct val="100000"/>
              <a:buFont typeface="+mj-lt"/>
              <a:buAutoNum type="alphaLcParenR"/>
            </a:pPr>
            <a:r>
              <a:rPr lang="en-US" sz="3200" dirty="0">
                <a:latin typeface="Segoe UI" panose="020B0502040204020203" pitchFamily="34" charset="0"/>
                <a:cs typeface="Segoe UI" panose="020B0502040204020203" pitchFamily="34" charset="0"/>
              </a:rPr>
              <a:t>FY22 Q4: Conduct usability testing, or similar user experience (UX) research method, on the initial application form prototype.</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365760" indent="-182880">
              <a:buSzPct val="75000"/>
            </a:pPr>
            <a:r>
              <a:rPr lang="en-US" sz="3200" dirty="0">
                <a:latin typeface="Segoe UI" panose="020B0502040204020203" pitchFamily="34" charset="0"/>
                <a:cs typeface="Segoe UI" panose="020B0502040204020203" pitchFamily="34" charset="0"/>
              </a:rPr>
              <a:t>Compare usability testing results on prototype with trends in the customer satisfaction survey results to determine if customer pain points have been addressed in prototype.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do you need to make this happen?</a:t>
            </a:r>
          </a:p>
          <a:p>
            <a:pPr marL="365760" indent="-182880">
              <a:buSzPct val="75000"/>
            </a:pPr>
            <a:r>
              <a:rPr lang="en-US" sz="3200" dirty="0">
                <a:latin typeface="Segoe UI" panose="020B0502040204020203" pitchFamily="34" charset="0"/>
                <a:cs typeface="Segoe UI" panose="020B0502040204020203" pitchFamily="34" charset="0"/>
              </a:rPr>
              <a:t>Information technology (IT) projects to implement the Trademark Modernization Act (TMA) are the top priority, and these must be completed on schedule and within scope to allow for adequate development and UX resources are available in FY2022 to complete these milestones. </a:t>
            </a:r>
          </a:p>
          <a:p>
            <a:pPr marL="365760" indent="-182880">
              <a:buSzPct val="75000"/>
            </a:pPr>
            <a:r>
              <a:rPr lang="en-US" sz="3200" dirty="0">
                <a:solidFill>
                  <a:schemeClr val="tx1"/>
                </a:solidFill>
                <a:latin typeface="Segoe UI" panose="020B0502040204020203" pitchFamily="34" charset="0"/>
                <a:cs typeface="Segoe UI" panose="020B0502040204020203" pitchFamily="34" charset="0"/>
              </a:rPr>
              <a:t>The application development team is budgeted for, but this team must be funded and on-boarded in early FY22 to complete this action on time.</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FY22-23 Commit to Action: CX Capacity Building</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600" dirty="0">
                <a:latin typeface="Segoe UI" panose="020B0502040204020203" pitchFamily="34" charset="0"/>
                <a:cs typeface="Segoe UI" panose="020B0502040204020203" pitchFamily="34" charset="0"/>
              </a:rPr>
              <a:t>Customers need easy-to-understand information and services to better protect their trademark rights through federal registration. </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3600" dirty="0">
                <a:latin typeface="Segoe UI" panose="020B0502040204020203" pitchFamily="34" charset="0"/>
                <a:cs typeface="Segoe UI" panose="020B0502040204020203" pitchFamily="34" charset="0"/>
              </a:rPr>
              <a:t>To keep up with the growing customer base and increasing expectations, we need to increase our capacity to collect, analyze, and meaningfully use customer feedback data to improve services. </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3600" dirty="0">
                <a:latin typeface="Segoe UI" panose="020B0502040204020203" pitchFamily="34" charset="0"/>
                <a:cs typeface="Segoe UI" panose="020B0502040204020203" pitchFamily="34" charset="0"/>
              </a:rPr>
              <a:t>Building CX capacity within the Trademark organization will also enable us to fulfill the expanded requirements in </a:t>
            </a:r>
            <a:r>
              <a:rPr lang="en-US" sz="3600" i="1" dirty="0">
                <a:latin typeface="Segoe UI" panose="020B0502040204020203" pitchFamily="34" charset="0"/>
                <a:cs typeface="Segoe UI" panose="020B0502040204020203" pitchFamily="34" charset="0"/>
              </a:rPr>
              <a:t>OMB Circular A-11 Section 280</a:t>
            </a:r>
            <a:r>
              <a:rPr lang="en-US" sz="3600" dirty="0">
                <a:latin typeface="Segoe UI" panose="020B0502040204020203" pitchFamily="34" charset="0"/>
                <a:cs typeface="Segoe UI" panose="020B0502040204020203" pitchFamily="34" charset="0"/>
              </a:rPr>
              <a:t>, conduct adequate research for the </a:t>
            </a:r>
            <a:r>
              <a:rPr lang="en-US" sz="3600" i="1" dirty="0">
                <a:latin typeface="Segoe UI" panose="020B0502040204020203" pitchFamily="34" charset="0"/>
                <a:cs typeface="Segoe UI" panose="020B0502040204020203" pitchFamily="34" charset="0"/>
              </a:rPr>
              <a:t>Foundations for Evidence-Based Policymaking Act</a:t>
            </a:r>
            <a:r>
              <a:rPr lang="en-US" sz="3600" dirty="0">
                <a:latin typeface="Segoe UI" panose="020B0502040204020203" pitchFamily="34" charset="0"/>
                <a:cs typeface="Segoe UI" panose="020B0502040204020203" pitchFamily="34" charset="0"/>
              </a:rPr>
              <a:t> evaluation theme #3 “Providing exceptional customer experiences,” collaborate on </a:t>
            </a:r>
            <a:r>
              <a:rPr lang="en-US" sz="3600" i="1" dirty="0">
                <a:latin typeface="Segoe UI" panose="020B0502040204020203" pitchFamily="34" charset="0"/>
                <a:cs typeface="Segoe UI" panose="020B0502040204020203" pitchFamily="34" charset="0"/>
              </a:rPr>
              <a:t>21</a:t>
            </a:r>
            <a:r>
              <a:rPr lang="en-US" sz="3600" i="1" baseline="30000" dirty="0">
                <a:latin typeface="Segoe UI" panose="020B0502040204020203" pitchFamily="34" charset="0"/>
                <a:cs typeface="Segoe UI" panose="020B0502040204020203" pitchFamily="34" charset="0"/>
              </a:rPr>
              <a:t>st</a:t>
            </a:r>
            <a:r>
              <a:rPr lang="en-US" sz="3600" i="1" dirty="0">
                <a:latin typeface="Segoe UI" panose="020B0502040204020203" pitchFamily="34" charset="0"/>
                <a:cs typeface="Segoe UI" panose="020B0502040204020203" pitchFamily="34" charset="0"/>
              </a:rPr>
              <a:t> Century IDEA Act </a:t>
            </a:r>
            <a:r>
              <a:rPr lang="en-US" sz="3600" dirty="0">
                <a:latin typeface="Segoe UI" panose="020B0502040204020203" pitchFamily="34" charset="0"/>
                <a:cs typeface="Segoe UI" panose="020B0502040204020203" pitchFamily="34" charset="0"/>
              </a:rPr>
              <a:t>implementation across USPTO, and prepare for possible passage of the </a:t>
            </a:r>
            <a:r>
              <a:rPr lang="en-US" sz="3600" i="1" dirty="0">
                <a:latin typeface="Segoe UI" panose="020B0502040204020203" pitchFamily="34" charset="0"/>
                <a:cs typeface="Segoe UI" panose="020B0502040204020203" pitchFamily="34" charset="0"/>
              </a:rPr>
              <a:t>Trust in Public Service (TIPS) Act</a:t>
            </a:r>
            <a:r>
              <a:rPr lang="en-US" sz="3600" dirty="0">
                <a:latin typeface="Segoe UI" panose="020B0502040204020203" pitchFamily="34" charset="0"/>
                <a:cs typeface="Segoe UI" panose="020B0502040204020203" pitchFamily="34" charset="0"/>
              </a:rPr>
              <a:t> which intends to improve public trust in the Federal Government by establishing customer experience as a central measure of performance for agencies and the Federal Government.</a:t>
            </a:r>
          </a:p>
          <a:p>
            <a:pPr marL="114300" indent="0">
              <a:buSzPct val="75000"/>
              <a:buNone/>
            </a:pPr>
            <a:endParaRPr lang="en-US" sz="40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600" dirty="0">
                <a:latin typeface="Segoe UI" panose="020B0502040204020203" pitchFamily="34" charset="0"/>
                <a:cs typeface="Segoe UI" panose="020B0502040204020203" pitchFamily="34" charset="0"/>
              </a:rPr>
              <a:t>Office of the Deputy Commissioner for Trademark Examination Policy:</a:t>
            </a:r>
          </a:p>
          <a:p>
            <a:pPr marL="365760" indent="-182880">
              <a:buSzPct val="75000"/>
            </a:pPr>
            <a:r>
              <a:rPr lang="en-US" sz="3600" dirty="0">
                <a:latin typeface="Segoe UI" panose="020B0502040204020203" pitchFamily="34" charset="0"/>
                <a:cs typeface="Segoe UI" panose="020B0502040204020203" pitchFamily="34" charset="0"/>
              </a:rPr>
              <a:t>Deputy Commissioner for Trademark Examination Policy – Amy Cotton</a:t>
            </a:r>
          </a:p>
          <a:p>
            <a:pPr marL="365760" indent="-182880">
              <a:buSzPct val="75000"/>
            </a:pPr>
            <a:r>
              <a:rPr lang="en-US" sz="3600" dirty="0">
                <a:latin typeface="Segoe UI" panose="020B0502040204020203" pitchFamily="34" charset="0"/>
                <a:cs typeface="Segoe UI" panose="020B0502040204020203" pitchFamily="34" charset="0"/>
              </a:rPr>
              <a:t>CX Administrator – Charles Thomas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29157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FY22-23 Commit to Action: CX Capacity Building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‘23?</a:t>
            </a:r>
          </a:p>
          <a:p>
            <a:pPr marL="411480" indent="-228600">
              <a:buSzPct val="100000"/>
              <a:buFont typeface="+mj-lt"/>
              <a:buAutoNum type="alphaLcParenR"/>
            </a:pPr>
            <a:r>
              <a:rPr lang="en-US" sz="3600" dirty="0">
                <a:latin typeface="Segoe UI" panose="020B0502040204020203" pitchFamily="34" charset="0"/>
                <a:cs typeface="Segoe UI" panose="020B0502040204020203" pitchFamily="34" charset="0"/>
              </a:rPr>
              <a:t>FY22: Distributing CX data – Redesign CX data dashboards and distribution to provide more meaningful CX data to leadership and staff at the time they need the information. </a:t>
            </a:r>
          </a:p>
          <a:p>
            <a:pPr marL="411480" indent="-228600">
              <a:buSzPct val="100000"/>
              <a:buFont typeface="+mj-lt"/>
              <a:buAutoNum type="alphaLcParenR"/>
            </a:pPr>
            <a:r>
              <a:rPr lang="en-US" sz="3600" dirty="0">
                <a:latin typeface="Segoe UI" panose="020B0502040204020203" pitchFamily="34" charset="0"/>
                <a:cs typeface="Segoe UI" panose="020B0502040204020203" pitchFamily="34" charset="0"/>
              </a:rPr>
              <a:t>FY22-23: Staffing – Currently have only 1 full-time equivalent (FTE) exclusively working on CX Program, so Trademarks plans to hire at least one CX staff member in both FY22 and FY23.</a:t>
            </a:r>
          </a:p>
          <a:p>
            <a:pPr marL="114300" indent="0">
              <a:buSzPct val="75000"/>
              <a:buNone/>
            </a:pPr>
            <a:endParaRPr lang="en-US" sz="40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365760" indent="-182880">
              <a:buSzPct val="75000"/>
            </a:pPr>
            <a:r>
              <a:rPr lang="en-US" sz="3600" dirty="0">
                <a:latin typeface="Segoe UI" panose="020B0502040204020203" pitchFamily="34" charset="0"/>
                <a:cs typeface="Segoe UI" panose="020B0502040204020203" pitchFamily="34" charset="0"/>
              </a:rPr>
              <a:t>Currently, 1 of 7 customer-facing systems under the Trademark External Components currently measure a customer satisfaction (CSAT) score as a key performance indicator (KPI). Increase this to 5 by end of FY22 and 7 by end of FY23. KPIs are used to evaluate performance and make resource decisions, so systematically measure CSAT will routinely incorporate customer feedback into IT decision-making.</a:t>
            </a:r>
          </a:p>
          <a:p>
            <a:pPr marL="365760" indent="-182880">
              <a:buSzPct val="75000"/>
            </a:pPr>
            <a:r>
              <a:rPr lang="en-US" sz="3600" dirty="0">
                <a:latin typeface="Segoe UI" panose="020B0502040204020203" pitchFamily="34" charset="0"/>
                <a:cs typeface="Segoe UI" panose="020B0502040204020203" pitchFamily="34" charset="0"/>
              </a:rPr>
              <a:t>Conduct survey of the target audience for redesigned CX data dashboards and distribution to determine whether they used the CX data to inform decision-making.</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4000" b="1" dirty="0">
                <a:solidFill>
                  <a:srgbClr val="E42628"/>
                </a:solidFill>
                <a:latin typeface="Segoe UI" panose="020B0502040204020203" pitchFamily="34" charset="0"/>
                <a:cs typeface="Segoe UI" panose="020B0502040204020203" pitchFamily="34" charset="0"/>
              </a:rPr>
              <a:t>What do you need to make this happen?</a:t>
            </a:r>
          </a:p>
          <a:p>
            <a:pPr marL="365760" indent="-182880">
              <a:buSzPct val="75000"/>
            </a:pPr>
            <a:r>
              <a:rPr lang="en-US" sz="3600" dirty="0">
                <a:solidFill>
                  <a:schemeClr val="tx1"/>
                </a:solidFill>
                <a:latin typeface="Segoe UI" panose="020B0502040204020203" pitchFamily="34" charset="0"/>
                <a:cs typeface="Segoe UI" panose="020B0502040204020203" pitchFamily="34" charset="0"/>
              </a:rPr>
              <a:t>Prioritization in budgeting process to maintain funding for positions and CX management platform used for surveying customers.</a:t>
            </a:r>
          </a:p>
          <a:p>
            <a:pPr marL="365760" indent="-182880">
              <a:buSzPct val="75000"/>
            </a:pPr>
            <a:r>
              <a:rPr lang="en-US" sz="3600" dirty="0">
                <a:solidFill>
                  <a:schemeClr val="tx1"/>
                </a:solidFill>
                <a:latin typeface="Segoe UI" panose="020B0502040204020203" pitchFamily="34" charset="0"/>
                <a:cs typeface="Segoe UI" panose="020B0502040204020203" pitchFamily="34" charset="0"/>
              </a:rPr>
              <a:t>Prioritization and collaboration with Trademark Product Line Lead, Lead Product Owner for Trademark External, and individual Product Owners.</a:t>
            </a:r>
            <a:endParaRPr lang="en-US" sz="4000" dirty="0">
              <a:solidFill>
                <a:schemeClr val="tx1"/>
              </a:solidFill>
              <a:latin typeface="Segoe UI" panose="020B0502040204020203" pitchFamily="34" charset="0"/>
              <a:cs typeface="Segoe UI" panose="020B0502040204020203" pitchFamily="34" charset="0"/>
            </a:endParaRP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33788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3.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1679</TotalTime>
  <Words>1727</Words>
  <Application>Microsoft Office PowerPoint</Application>
  <PresentationFormat>On-screen Show (16:9)</PresentationFormat>
  <Paragraphs>94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Segoe UI</vt:lpstr>
      <vt:lpstr>Public Sans Thin</vt:lpstr>
      <vt:lpstr>Public Sans</vt:lpstr>
      <vt:lpstr>Arial</vt:lpstr>
      <vt:lpstr>Simple Light</vt:lpstr>
      <vt:lpstr>FY23 CX Action Plan Trademarks, U.S. Patent and Trademark Office Department of Commerce</vt:lpstr>
      <vt:lpstr>FY21 Capacity Assessment Reflection Summary</vt:lpstr>
      <vt:lpstr>Adapting Service During a Global Pandemic</vt:lpstr>
      <vt:lpstr>HISP Equity Reflection</vt:lpstr>
      <vt:lpstr>FY22 Action Update: Improve the TEAS Initial Application Form Prototype</vt:lpstr>
      <vt:lpstr>FY22-23 Commit to Action: CX Capacity Building</vt:lpstr>
      <vt:lpstr>FY22-23 Commit to Action: CX Capacity Building (cont.)</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56</cp:revision>
  <cp:lastPrinted>2021-08-09T22:48:36Z</cp:lastPrinted>
  <dcterms:modified xsi:type="dcterms:W3CDTF">2022-01-26T15:21:49Z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