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15"/>
  </p:notesMasterIdLst>
  <p:sldIdLst>
    <p:sldId id="256" r:id="rId5"/>
    <p:sldId id="292" r:id="rId6"/>
    <p:sldId id="300" r:id="rId7"/>
    <p:sldId id="293" r:id="rId8"/>
    <p:sldId id="294" r:id="rId9"/>
    <p:sldId id="297" r:id="rId10"/>
    <p:sldId id="299" r:id="rId11"/>
    <p:sldId id="298" r:id="rId12"/>
    <p:sldId id="296" r:id="rId13"/>
    <p:sldId id="301"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Public Sans" panose="020B0604020202020204" charset="0"/>
      <p:regular r:id="rId20"/>
      <p:bold r:id="rId21"/>
      <p:italic r:id="rId22"/>
      <p:boldItalic r:id="rId23"/>
    </p:embeddedFont>
    <p:embeddedFont>
      <p:font typeface="Public Sans Thin" panose="020B060402020202020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and, Amira C. EOP/OMB" initials="BACE" lastIdx="1" clrIdx="0">
    <p:extLst>
      <p:ext uri="{19B8F6BF-5375-455C-9EA6-DF929625EA0E}">
        <p15:presenceInfo xmlns:p15="http://schemas.microsoft.com/office/powerpoint/2012/main" userId="Boland, Amira C. EOP/OMB" providerId="None"/>
      </p:ext>
    </p:extLst>
  </p:cmAuthor>
  <p:cmAuthor id="2" name="Williams, Arlene - OSHA" initials="WA-O" lastIdx="15" clrIdx="1">
    <p:extLst>
      <p:ext uri="{19B8F6BF-5375-455C-9EA6-DF929625EA0E}">
        <p15:presenceInfo xmlns:p15="http://schemas.microsoft.com/office/powerpoint/2012/main" userId="S-1-5-21-430767753-2305446740-1188461881-102083" providerId="AD"/>
      </p:ext>
    </p:extLst>
  </p:cmAuthor>
  <p:cmAuthor id="3" name="Al-Mohamed, Day - OSHA" initials="AD-O" lastIdx="12" clrIdx="2">
    <p:extLst>
      <p:ext uri="{19B8F6BF-5375-455C-9EA6-DF929625EA0E}">
        <p15:presenceInfo xmlns:p15="http://schemas.microsoft.com/office/powerpoint/2012/main" userId="S-1-5-21-430767753-2305446740-1188461881-1020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622"/>
    <a:srgbClr val="E42628"/>
    <a:srgbClr val="A8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74"/>
  </p:normalViewPr>
  <p:slideViewPr>
    <p:cSldViewPr snapToGrid="0">
      <p:cViewPr varScale="1">
        <p:scale>
          <a:sx n="140" d="100"/>
          <a:sy n="140" d="100"/>
        </p:scale>
        <p:origin x="618" y="120"/>
      </p:cViewPr>
      <p:guideLst>
        <p:guide orient="horz" pos="1620"/>
        <p:guide pos="2880"/>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f63b959ed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f63b959ed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8189809f2_0_32: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8189809f2_0_32: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204125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80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73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273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0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65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236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77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38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b="1" i="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b="1"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144">
          <p15:clr>
            <a:srgbClr val="FA7B17"/>
          </p15:clr>
        </p15:guide>
        <p15:guide id="3" orient="horz" pos="144">
          <p15:clr>
            <a:srgbClr val="FA7B17"/>
          </p15:clr>
        </p15:guide>
        <p15:guide id="4" pos="5616">
          <p15:clr>
            <a:srgbClr val="FA7B17"/>
          </p15:clr>
        </p15:guide>
        <p15:guide id="5" orient="horz" pos="309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txBox="1">
            <a:spLocks noGrp="1"/>
          </p:cNvSpPr>
          <p:nvPr>
            <p:ph type="ctrTitle"/>
          </p:nvPr>
        </p:nvSpPr>
        <p:spPr>
          <a:xfrm>
            <a:off x="228600" y="228600"/>
            <a:ext cx="8686800" cy="1850700"/>
          </a:xfrm>
          <a:prstGeom prst="rect">
            <a:avLst/>
          </a:prstGeom>
        </p:spPr>
        <p:txBody>
          <a:bodyPr spcFirstLastPara="1" wrap="square" lIns="91425" tIns="91425" rIns="91425" bIns="91425" anchor="b" anchorCtr="0">
            <a:normAutofit/>
          </a:bodyPr>
          <a:lstStyle>
            <a:lvl1pPr lvl="0" rtl="0">
              <a:lnSpc>
                <a:spcPct val="80000"/>
              </a:lnSpc>
              <a:spcBef>
                <a:spcPts val="0"/>
              </a:spcBef>
              <a:spcAft>
                <a:spcPts val="0"/>
              </a:spcAft>
              <a:buSzPts val="5200"/>
              <a:buFont typeface="Public Sans Thin"/>
              <a:buNone/>
              <a:defRPr sz="5200" b="1" i="0">
                <a:latin typeface="Arial" panose="020B0604020202020204" pitchFamily="34" charset="0"/>
                <a:ea typeface="Arial" panose="020B0604020202020204" pitchFamily="34" charset="0"/>
                <a:cs typeface="Arial" panose="020B0604020202020204" pitchFamily="34" charset="0"/>
                <a:sym typeface="Public Sans Thin"/>
              </a:defRPr>
            </a:lvl1pPr>
            <a:lvl2pPr lvl="1" rtl="0">
              <a:spcBef>
                <a:spcPts val="0"/>
              </a:spcBef>
              <a:spcAft>
                <a:spcPts val="0"/>
              </a:spcAft>
              <a:buSzPts val="5200"/>
              <a:buFont typeface="Public Sans Thin"/>
              <a:buNone/>
              <a:defRPr sz="5200" b="0">
                <a:latin typeface="Public Sans Thin"/>
                <a:ea typeface="Public Sans Thin"/>
                <a:cs typeface="Public Sans Thin"/>
                <a:sym typeface="Public Sans Thin"/>
              </a:defRPr>
            </a:lvl2pPr>
            <a:lvl3pPr lvl="2" rtl="0">
              <a:spcBef>
                <a:spcPts val="0"/>
              </a:spcBef>
              <a:spcAft>
                <a:spcPts val="0"/>
              </a:spcAft>
              <a:buSzPts val="5200"/>
              <a:buFont typeface="Public Sans Thin"/>
              <a:buNone/>
              <a:defRPr sz="5200" b="0">
                <a:latin typeface="Public Sans Thin"/>
                <a:ea typeface="Public Sans Thin"/>
                <a:cs typeface="Public Sans Thin"/>
                <a:sym typeface="Public Sans Thin"/>
              </a:defRPr>
            </a:lvl3pPr>
            <a:lvl4pPr lvl="3" rtl="0">
              <a:spcBef>
                <a:spcPts val="0"/>
              </a:spcBef>
              <a:spcAft>
                <a:spcPts val="0"/>
              </a:spcAft>
              <a:buSzPts val="5200"/>
              <a:buFont typeface="Public Sans Thin"/>
              <a:buNone/>
              <a:defRPr sz="5200" b="0">
                <a:latin typeface="Public Sans Thin"/>
                <a:ea typeface="Public Sans Thin"/>
                <a:cs typeface="Public Sans Thin"/>
                <a:sym typeface="Public Sans Thin"/>
              </a:defRPr>
            </a:lvl4pPr>
            <a:lvl5pPr lvl="4" rtl="0">
              <a:spcBef>
                <a:spcPts val="0"/>
              </a:spcBef>
              <a:spcAft>
                <a:spcPts val="0"/>
              </a:spcAft>
              <a:buSzPts val="5200"/>
              <a:buFont typeface="Public Sans Thin"/>
              <a:buNone/>
              <a:defRPr sz="5200" b="0">
                <a:latin typeface="Public Sans Thin"/>
                <a:ea typeface="Public Sans Thin"/>
                <a:cs typeface="Public Sans Thin"/>
                <a:sym typeface="Public Sans Thin"/>
              </a:defRPr>
            </a:lvl5pPr>
            <a:lvl6pPr lvl="5" rtl="0">
              <a:spcBef>
                <a:spcPts val="0"/>
              </a:spcBef>
              <a:spcAft>
                <a:spcPts val="0"/>
              </a:spcAft>
              <a:buSzPts val="5200"/>
              <a:buFont typeface="Public Sans Thin"/>
              <a:buNone/>
              <a:defRPr sz="5200" b="0">
                <a:latin typeface="Public Sans Thin"/>
                <a:ea typeface="Public Sans Thin"/>
                <a:cs typeface="Public Sans Thin"/>
                <a:sym typeface="Public Sans Thin"/>
              </a:defRPr>
            </a:lvl6pPr>
            <a:lvl7pPr lvl="6" rtl="0">
              <a:spcBef>
                <a:spcPts val="0"/>
              </a:spcBef>
              <a:spcAft>
                <a:spcPts val="0"/>
              </a:spcAft>
              <a:buSzPts val="5200"/>
              <a:buFont typeface="Public Sans Thin"/>
              <a:buNone/>
              <a:defRPr sz="5200" b="0">
                <a:latin typeface="Public Sans Thin"/>
                <a:ea typeface="Public Sans Thin"/>
                <a:cs typeface="Public Sans Thin"/>
                <a:sym typeface="Public Sans Thin"/>
              </a:defRPr>
            </a:lvl7pPr>
            <a:lvl8pPr lvl="7" rtl="0">
              <a:spcBef>
                <a:spcPts val="0"/>
              </a:spcBef>
              <a:spcAft>
                <a:spcPts val="0"/>
              </a:spcAft>
              <a:buSzPts val="5200"/>
              <a:buFont typeface="Public Sans Thin"/>
              <a:buNone/>
              <a:defRPr sz="5200" b="0">
                <a:latin typeface="Public Sans Thin"/>
                <a:ea typeface="Public Sans Thin"/>
                <a:cs typeface="Public Sans Thin"/>
                <a:sym typeface="Public Sans Thin"/>
              </a:defRPr>
            </a:lvl8pPr>
            <a:lvl9pPr lvl="8" rtl="0">
              <a:spcBef>
                <a:spcPts val="0"/>
              </a:spcBef>
              <a:spcAft>
                <a:spcPts val="0"/>
              </a:spcAft>
              <a:buSzPts val="5200"/>
              <a:buFont typeface="Public Sans Thin"/>
              <a:buNone/>
              <a:defRPr sz="5200" b="0">
                <a:latin typeface="Public Sans Thin"/>
                <a:ea typeface="Public Sans Thin"/>
                <a:cs typeface="Public Sans Thin"/>
                <a:sym typeface="Public Sans Thin"/>
              </a:defRPr>
            </a:lvl9pPr>
          </a:lstStyle>
          <a:p>
            <a:endParaRPr dirty="0"/>
          </a:p>
        </p:txBody>
      </p:sp>
      <p:sp>
        <p:nvSpPr>
          <p:cNvPr id="16" name="Google Shape;16;p3"/>
          <p:cNvSpPr txBox="1">
            <a:spLocks noGrp="1"/>
          </p:cNvSpPr>
          <p:nvPr>
            <p:ph type="subTitle" idx="1"/>
          </p:nvPr>
        </p:nvSpPr>
        <p:spPr>
          <a:xfrm>
            <a:off x="228600" y="2119750"/>
            <a:ext cx="8603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800" b="1" i="0">
                <a:latin typeface="Arial" panose="020B0604020202020204" pitchFamily="34" charset="0"/>
                <a:cs typeface="Arial" panose="020B060402020202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dirty="0"/>
          </a:p>
        </p:txBody>
      </p:sp>
    </p:spTree>
  </p:cSld>
  <p:clrMapOvr>
    <a:masterClrMapping/>
  </p:clrMapOvr>
  <p:extLst>
    <p:ext uri="{DCECCB84-F9BA-43D5-87BE-67443E8EF086}">
      <p15:sldGuideLst xmlns:p15="http://schemas.microsoft.com/office/powerpoint/2012/main">
        <p15:guide id="1" orient="horz" pos="2232">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lvl1pPr lvl="0">
              <a:spcBef>
                <a:spcPts val="0"/>
              </a:spcBef>
              <a:spcAft>
                <a:spcPts val="0"/>
              </a:spcAft>
              <a:buSzPts val="2800"/>
              <a:buNone/>
              <a:defRPr b="1" i="0">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7" name="Google Shape;37;p8"/>
          <p:cNvSpPr txBox="1">
            <a:spLocks noGrp="1"/>
          </p:cNvSpPr>
          <p:nvPr>
            <p:ph type="body" idx="1"/>
          </p:nvPr>
        </p:nvSpPr>
        <p:spPr>
          <a:xfrm>
            <a:off x="466025" y="1152475"/>
            <a:ext cx="83664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b="0" i="0">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38" name="Google Shape;38;p8"/>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8"/>
          <p:cNvSpPr/>
          <p:nvPr/>
        </p:nvSpPr>
        <p:spPr>
          <a:xfrm>
            <a:off x="0" y="0"/>
            <a:ext cx="233100" cy="874800"/>
          </a:xfrm>
          <a:prstGeom prst="rect">
            <a:avLst/>
          </a:prstGeom>
          <a:solidFill>
            <a:srgbClr val="A8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a:off x="-8475" y="4814100"/>
            <a:ext cx="7296600" cy="100800"/>
          </a:xfrm>
          <a:prstGeom prst="rect">
            <a:avLst/>
          </a:prstGeom>
          <a:solidFill>
            <a:srgbClr val="F1F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a:off x="-8475" y="4641100"/>
            <a:ext cx="6274800" cy="100800"/>
          </a:xfrm>
          <a:prstGeom prst="rect">
            <a:avLst/>
          </a:prstGeom>
          <a:solidFill>
            <a:srgbClr val="F1F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551">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228600" y="445025"/>
            <a:ext cx="86037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i="0">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51" name="Google Shape;51;p10"/>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1" i="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60" name="Google Shape;60;p12"/>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1">
  <p:cSld name="Section header 2 1">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blip>
          <a:srcRect/>
          <a:stretch/>
        </p:blipFill>
        <p:spPr>
          <a:xfrm>
            <a:off x="0" y="0"/>
            <a:ext cx="9144000" cy="5143487"/>
          </a:xfrm>
          <a:prstGeom prst="rect">
            <a:avLst/>
          </a:prstGeom>
          <a:noFill/>
          <a:ln>
            <a:noFill/>
          </a:ln>
        </p:spPr>
      </p:pic>
      <p:sp>
        <p:nvSpPr>
          <p:cNvPr id="29" name="Google Shape;29;p6"/>
          <p:cNvSpPr txBox="1">
            <a:spLocks noGrp="1"/>
          </p:cNvSpPr>
          <p:nvPr>
            <p:ph type="title"/>
          </p:nvPr>
        </p:nvSpPr>
        <p:spPr>
          <a:xfrm>
            <a:off x="228600" y="2150850"/>
            <a:ext cx="86868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500"/>
              <a:buNone/>
              <a:defRPr sz="4500" b="1" i="0">
                <a:latin typeface="Arial" panose="020B0604020202020204" pitchFamily="34" charset="0"/>
                <a:cs typeface="Arial" panose="020B0604020202020204" pitchFamily="34" charset="0"/>
              </a:defRPr>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dirty="0"/>
          </a:p>
        </p:txBody>
      </p:sp>
      <p:sp>
        <p:nvSpPr>
          <p:cNvPr id="30" name="Google Shape;30;p6"/>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6"/>
          <p:cNvPicPr preferRelativeResize="0"/>
          <p:nvPr/>
        </p:nvPicPr>
        <p:blipFill rotWithShape="1">
          <a:blip r:embed="rId3">
            <a:alphaModFix/>
          </a:blip>
          <a:srcRect/>
          <a:stretch/>
        </p:blipFill>
        <p:spPr>
          <a:xfrm>
            <a:off x="7502075" y="4384462"/>
            <a:ext cx="1337125" cy="454238"/>
          </a:xfrm>
          <a:prstGeom prst="rect">
            <a:avLst/>
          </a:prstGeom>
          <a:noFill/>
          <a:ln>
            <a:noFill/>
          </a:ln>
        </p:spPr>
      </p:pic>
    </p:spTree>
    <p:extLst>
      <p:ext uri="{BB962C8B-B14F-4D97-AF65-F5344CB8AC3E}">
        <p14:creationId xmlns:p14="http://schemas.microsoft.com/office/powerpoint/2010/main" val="1430450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445025"/>
            <a:ext cx="86037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51622"/>
              </a:buClr>
              <a:buSzPts val="2800"/>
              <a:buFont typeface="Public Sans"/>
              <a:buNone/>
              <a:defRPr sz="2800" b="1">
                <a:solidFill>
                  <a:srgbClr val="151622"/>
                </a:solidFill>
                <a:latin typeface="Public Sans"/>
                <a:ea typeface="Public Sans"/>
                <a:cs typeface="Public Sans"/>
                <a:sym typeface="Public Sans"/>
              </a:defRPr>
            </a:lvl1pPr>
            <a:lvl2pPr lvl="1">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2pPr>
            <a:lvl3pPr lvl="2">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3pPr>
            <a:lvl4pPr lvl="3">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4pPr>
            <a:lvl5pPr lvl="4">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5pPr>
            <a:lvl6pPr lvl="5">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6pPr>
            <a:lvl7pPr lvl="6">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7pPr>
            <a:lvl8pPr lvl="7">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8pPr>
            <a:lvl9pPr lvl="8">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9pPr>
          </a:lstStyle>
          <a:p>
            <a:endParaRPr dirty="0"/>
          </a:p>
        </p:txBody>
      </p:sp>
      <p:sp>
        <p:nvSpPr>
          <p:cNvPr id="7" name="Google Shape;7;p1"/>
          <p:cNvSpPr txBox="1">
            <a:spLocks noGrp="1"/>
          </p:cNvSpPr>
          <p:nvPr>
            <p:ph type="body" idx="1"/>
          </p:nvPr>
        </p:nvSpPr>
        <p:spPr>
          <a:xfrm>
            <a:off x="228600" y="1152475"/>
            <a:ext cx="86037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151622"/>
              </a:buClr>
              <a:buSzPts val="1800"/>
              <a:buFont typeface="Public Sans"/>
              <a:buChar char="●"/>
              <a:defRPr sz="1800">
                <a:solidFill>
                  <a:srgbClr val="151622"/>
                </a:solidFill>
                <a:latin typeface="Public Sans"/>
                <a:ea typeface="Public Sans"/>
                <a:cs typeface="Public Sans"/>
                <a:sym typeface="Public Sans"/>
              </a:defRPr>
            </a:lvl1pPr>
            <a:lvl2pPr marL="914400" lvl="1"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2pPr>
            <a:lvl3pPr marL="1371600" lvl="2"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3pPr>
            <a:lvl4pPr marL="1828800" lvl="3"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4pPr>
            <a:lvl5pPr marL="2286000" lvl="4"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5pPr>
            <a:lvl6pPr marL="2743200" lvl="5"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6pPr>
            <a:lvl7pPr marL="3200400" lvl="6"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7pPr>
            <a:lvl8pPr marL="3657600" lvl="7"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8pPr>
            <a:lvl9pPr marL="4114800" lvl="8"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9pPr>
          </a:lstStyle>
          <a:p>
            <a:endParaRPr dirty="0"/>
          </a:p>
        </p:txBody>
      </p:sp>
      <p:sp>
        <p:nvSpPr>
          <p:cNvPr id="8" name="Google Shape;8;p1"/>
          <p:cNvSpPr txBox="1">
            <a:spLocks noGrp="1"/>
          </p:cNvSpPr>
          <p:nvPr>
            <p:ph type="sldNum" idx="12"/>
          </p:nvPr>
        </p:nvSpPr>
        <p:spPr>
          <a:xfrm>
            <a:off x="8519108" y="3301992"/>
            <a:ext cx="548700" cy="393600"/>
          </a:xfrm>
          <a:prstGeom prst="rect">
            <a:avLst/>
          </a:prstGeom>
          <a:noFill/>
          <a:ln>
            <a:noFill/>
          </a:ln>
        </p:spPr>
        <p:txBody>
          <a:bodyPr spcFirstLastPara="1" wrap="square" lIns="0" tIns="0" rIns="0" bIns="0" anchor="ctr" anchorCtr="0">
            <a:normAutofit/>
          </a:bodyPr>
          <a:lstStyle>
            <a:lvl1pPr lvl="0" algn="r" rtl="0">
              <a:buNone/>
              <a:defRPr sz="1000" b="1">
                <a:solidFill>
                  <a:schemeClr val="dk2"/>
                </a:solidFill>
                <a:latin typeface="Public Sans"/>
                <a:ea typeface="Public Sans"/>
                <a:cs typeface="Public Sans"/>
                <a:sym typeface="Public Sans"/>
              </a:defRPr>
            </a:lvl1pPr>
            <a:lvl2pPr lvl="1" algn="r" rtl="0">
              <a:buNone/>
              <a:defRPr sz="1000" b="1">
                <a:solidFill>
                  <a:schemeClr val="dk2"/>
                </a:solidFill>
                <a:latin typeface="Public Sans"/>
                <a:ea typeface="Public Sans"/>
                <a:cs typeface="Public Sans"/>
                <a:sym typeface="Public Sans"/>
              </a:defRPr>
            </a:lvl2pPr>
            <a:lvl3pPr lvl="2" algn="r" rtl="0">
              <a:buNone/>
              <a:defRPr sz="1000" b="1">
                <a:solidFill>
                  <a:schemeClr val="dk2"/>
                </a:solidFill>
                <a:latin typeface="Public Sans"/>
                <a:ea typeface="Public Sans"/>
                <a:cs typeface="Public Sans"/>
                <a:sym typeface="Public Sans"/>
              </a:defRPr>
            </a:lvl3pPr>
            <a:lvl4pPr lvl="3" algn="r" rtl="0">
              <a:buNone/>
              <a:defRPr sz="1000" b="1">
                <a:solidFill>
                  <a:schemeClr val="dk2"/>
                </a:solidFill>
                <a:latin typeface="Public Sans"/>
                <a:ea typeface="Public Sans"/>
                <a:cs typeface="Public Sans"/>
                <a:sym typeface="Public Sans"/>
              </a:defRPr>
            </a:lvl4pPr>
            <a:lvl5pPr lvl="4" algn="r" rtl="0">
              <a:buNone/>
              <a:defRPr sz="1000" b="1">
                <a:solidFill>
                  <a:schemeClr val="dk2"/>
                </a:solidFill>
                <a:latin typeface="Public Sans"/>
                <a:ea typeface="Public Sans"/>
                <a:cs typeface="Public Sans"/>
                <a:sym typeface="Public Sans"/>
              </a:defRPr>
            </a:lvl5pPr>
            <a:lvl6pPr lvl="5" algn="r" rtl="0">
              <a:buNone/>
              <a:defRPr sz="1000" b="1">
                <a:solidFill>
                  <a:schemeClr val="dk2"/>
                </a:solidFill>
                <a:latin typeface="Public Sans"/>
                <a:ea typeface="Public Sans"/>
                <a:cs typeface="Public Sans"/>
                <a:sym typeface="Public Sans"/>
              </a:defRPr>
            </a:lvl6pPr>
            <a:lvl7pPr lvl="6" algn="r" rtl="0">
              <a:buNone/>
              <a:defRPr sz="1000" b="1">
                <a:solidFill>
                  <a:schemeClr val="dk2"/>
                </a:solidFill>
                <a:latin typeface="Public Sans"/>
                <a:ea typeface="Public Sans"/>
                <a:cs typeface="Public Sans"/>
                <a:sym typeface="Public Sans"/>
              </a:defRPr>
            </a:lvl7pPr>
            <a:lvl8pPr lvl="7" algn="r" rtl="0">
              <a:buNone/>
              <a:defRPr sz="1000" b="1">
                <a:solidFill>
                  <a:schemeClr val="dk2"/>
                </a:solidFill>
                <a:latin typeface="Public Sans"/>
                <a:ea typeface="Public Sans"/>
                <a:cs typeface="Public Sans"/>
                <a:sym typeface="Public Sans"/>
              </a:defRPr>
            </a:lvl8pPr>
            <a:lvl9pPr lvl="8" algn="r" rtl="0">
              <a:buNone/>
              <a:defRPr sz="1000" b="1">
                <a:solidFill>
                  <a:schemeClr val="dk2"/>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6" r:id="rId4"/>
    <p:sldLayoutId id="2147483658" r:id="rId5"/>
    <p:sldLayoutId id="214748366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p15:clr>
            <a:srgbClr val="EA4335"/>
          </p15:clr>
        </p15:guide>
        <p15:guide id="2" pos="5616">
          <p15:clr>
            <a:srgbClr val="EA4335"/>
          </p15:clr>
        </p15:guide>
        <p15:guide id="3" orient="horz" pos="144">
          <p15:clr>
            <a:srgbClr val="EA4335"/>
          </p15:clr>
        </p15:guide>
        <p15:guide id="4" orient="horz" pos="3096">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228600" y="419672"/>
            <a:ext cx="8686800" cy="17475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sz="4800" dirty="0"/>
              <a:t>FY23 CX Action Plan</a:t>
            </a:r>
            <a:br>
              <a:rPr lang="en-US" sz="4800" b="1" dirty="0">
                <a:latin typeface="Arial" panose="020B0604020202020204" pitchFamily="34" charset="0"/>
                <a:cs typeface="Arial" panose="020B0604020202020204" pitchFamily="34" charset="0"/>
              </a:rPr>
            </a:br>
            <a:r>
              <a:rPr lang="en-US" sz="4000" b="0" dirty="0">
                <a:solidFill>
                  <a:srgbClr val="E42628"/>
                </a:solidFill>
                <a:latin typeface="Arial" panose="020B0604020202020204" pitchFamily="34" charset="0"/>
                <a:cs typeface="Arial" panose="020B0604020202020204" pitchFamily="34" charset="0"/>
              </a:rPr>
              <a:t>Occupational Safety and Health Administration</a:t>
            </a:r>
            <a:br>
              <a:rPr lang="en-US" sz="4000" b="0" dirty="0">
                <a:solidFill>
                  <a:srgbClr val="E42628"/>
                </a:solidFill>
                <a:latin typeface="Arial" panose="020B0604020202020204" pitchFamily="34" charset="0"/>
                <a:cs typeface="Arial" panose="020B0604020202020204" pitchFamily="34" charset="0"/>
              </a:rPr>
            </a:br>
            <a:r>
              <a:rPr lang="en-US" sz="3200" b="0" dirty="0">
                <a:solidFill>
                  <a:schemeClr val="bg2"/>
                </a:solidFill>
                <a:latin typeface="Arial" panose="020B0604020202020204" pitchFamily="34" charset="0"/>
                <a:cs typeface="Arial" panose="020B0604020202020204" pitchFamily="34" charset="0"/>
              </a:rPr>
              <a:t>Department of Labor</a:t>
            </a:r>
            <a:endParaRPr sz="4000" b="0" dirty="0">
              <a:solidFill>
                <a:schemeClr val="bg2"/>
              </a:solidFill>
              <a:latin typeface="Arial" panose="020B0604020202020204" pitchFamily="34" charset="0"/>
              <a:cs typeface="Arial" panose="020B0604020202020204" pitchFamily="34" charset="0"/>
            </a:endParaRPr>
          </a:p>
        </p:txBody>
      </p:sp>
      <p:sp>
        <p:nvSpPr>
          <p:cNvPr id="86" name="Google Shape;86;p18"/>
          <p:cNvSpPr txBox="1"/>
          <p:nvPr/>
        </p:nvSpPr>
        <p:spPr>
          <a:xfrm>
            <a:off x="7007870" y="2682048"/>
            <a:ext cx="1907530" cy="65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33"/>
              <a:buNone/>
            </a:pPr>
            <a:r>
              <a:rPr lang="en-US" sz="981" dirty="0"/>
              <a:t>Completed Summer 2021</a:t>
            </a:r>
          </a:p>
          <a:p>
            <a:pPr marL="0" lvl="0" indent="0" algn="l" rtl="0">
              <a:lnSpc>
                <a:spcPct val="100000"/>
              </a:lnSpc>
              <a:spcBef>
                <a:spcPts val="0"/>
              </a:spcBef>
              <a:spcAft>
                <a:spcPts val="0"/>
              </a:spcAft>
              <a:buSzPts val="533"/>
              <a:buNone/>
            </a:pPr>
            <a:endParaRPr sz="981" dirty="0"/>
          </a:p>
        </p:txBody>
      </p:sp>
      <p:cxnSp>
        <p:nvCxnSpPr>
          <p:cNvPr id="87" name="Google Shape;87;p18"/>
          <p:cNvCxnSpPr/>
          <p:nvPr/>
        </p:nvCxnSpPr>
        <p:spPr>
          <a:xfrm>
            <a:off x="6887729" y="2439950"/>
            <a:ext cx="0" cy="1344600"/>
          </a:xfrm>
          <a:prstGeom prst="straightConnector1">
            <a:avLst/>
          </a:prstGeom>
          <a:noFill/>
          <a:ln w="19050" cap="flat" cmpd="sng">
            <a:solidFill>
              <a:srgbClr val="F1F3F6"/>
            </a:solidFill>
            <a:prstDash val="solid"/>
            <a:round/>
            <a:headEnd type="none" w="med" len="med"/>
            <a:tailEnd type="none" w="med" len="med"/>
          </a:ln>
        </p:spPr>
      </p:cxnSp>
      <p:pic>
        <p:nvPicPr>
          <p:cNvPr id="6" name="Google Shape;94;p1">
            <a:extLst>
              <a:ext uri="{FF2B5EF4-FFF2-40B4-BE49-F238E27FC236}">
                <a16:creationId xmlns:a16="http://schemas.microsoft.com/office/drawing/2014/main" id="{8D6FB58A-AD35-48E3-A83A-4E829B2D0887}"/>
              </a:ext>
            </a:extLst>
          </p:cNvPr>
          <p:cNvPicPr preferRelativeResize="0"/>
          <p:nvPr/>
        </p:nvPicPr>
        <p:blipFill rotWithShape="1">
          <a:blip r:embed="rId3">
            <a:alphaModFix/>
          </a:blip>
          <a:srcRect r="48780"/>
          <a:stretch/>
        </p:blipFill>
        <p:spPr>
          <a:xfrm>
            <a:off x="7007869" y="3112250"/>
            <a:ext cx="1517375" cy="514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261970" y="4059131"/>
            <a:ext cx="86868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br>
              <a:rPr lang="en-US" sz="2700" dirty="0">
                <a:latin typeface="Segoe UI" panose="020B0502040204020203" pitchFamily="34" charset="0"/>
                <a:cs typeface="Segoe UI" panose="020B0502040204020203" pitchFamily="34" charset="0"/>
              </a:rPr>
            </a:br>
            <a:br>
              <a:rPr lang="en-US" sz="2700" dirty="0">
                <a:latin typeface="Segoe UI" panose="020B0502040204020203" pitchFamily="34" charset="0"/>
                <a:cs typeface="Segoe UI" panose="020B0502040204020203" pitchFamily="34" charset="0"/>
              </a:rPr>
            </a:br>
            <a:r>
              <a:rPr lang="en-US" sz="2700" dirty="0">
                <a:latin typeface="Segoe UI" panose="020B0502040204020203" pitchFamily="34" charset="0"/>
                <a:cs typeface="Segoe UI" panose="020B0502040204020203" pitchFamily="34" charset="0"/>
              </a:rPr>
              <a:t>https://performance.gov/cx</a:t>
            </a:r>
            <a:br>
              <a:rPr lang="en-US" dirty="0">
                <a:latin typeface="Segoe UI" panose="020B0502040204020203" pitchFamily="34" charset="0"/>
                <a:cs typeface="Segoe UI" panose="020B0502040204020203" pitchFamily="34" charset="0"/>
              </a:rPr>
            </a:br>
            <a:endParaRP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132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FY21 Capacity Assessment Reflection Summary</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57200" y="1008542"/>
            <a:ext cx="8305442" cy="3633260"/>
          </a:xfrm>
          <a:prstGeom prst="rect">
            <a:avLst/>
          </a:prstGeom>
        </p:spPr>
        <p:txBody>
          <a:bodyPr spcFirstLastPara="1" wrap="square" lIns="91425" tIns="91425" rIns="91425" bIns="91425" anchor="t" anchorCtr="0">
            <a:noAutofit/>
          </a:bodyPr>
          <a:lstStyle/>
          <a:p>
            <a:pPr marL="114300" indent="0">
              <a:buSzPct val="75000"/>
              <a:buNone/>
            </a:pPr>
            <a:r>
              <a:rPr lang="en-US" sz="750" b="1" dirty="0">
                <a:solidFill>
                  <a:srgbClr val="E42628"/>
                </a:solidFill>
                <a:latin typeface="Segoe UI" panose="020B0502040204020203" pitchFamily="34" charset="0"/>
                <a:cs typeface="Segoe UI" panose="020B0502040204020203" pitchFamily="34" charset="0"/>
              </a:rPr>
              <a:t>What we’re proud of this year:</a:t>
            </a:r>
          </a:p>
          <a:p>
            <a:pPr marL="114300" indent="0">
              <a:buSzPct val="75000"/>
              <a:buNone/>
            </a:pPr>
            <a:r>
              <a:rPr lang="en-US" sz="750" dirty="0">
                <a:latin typeface="Segoe UI" panose="020B0502040204020203" pitchFamily="34" charset="0"/>
                <a:cs typeface="Segoe UI" panose="020B0502040204020203" pitchFamily="34" charset="0"/>
              </a:rPr>
              <a:t>OSHA historically had minimal data on where the customer’s needs for guidance are not being met. This last year’s focus was on a review of </a:t>
            </a:r>
            <a:r>
              <a:rPr lang="en-US" sz="750" dirty="0" err="1">
                <a:latin typeface="Segoe UI" panose="020B0502040204020203" pitchFamily="34" charset="0"/>
                <a:cs typeface="Segoe UI" panose="020B0502040204020203" pitchFamily="34" charset="0"/>
              </a:rPr>
              <a:t>TouchPoint</a:t>
            </a:r>
            <a:r>
              <a:rPr lang="en-US" sz="750" dirty="0">
                <a:latin typeface="Segoe UI" panose="020B0502040204020203" pitchFamily="34" charset="0"/>
                <a:cs typeface="Segoe UI" panose="020B0502040204020203" pitchFamily="34" charset="0"/>
              </a:rPr>
              <a:t> Survey information to examine baseline data. We’re proud to have been able to look at the specific total responses and data from FY 2020 and also FY 2021 to start to paint a picture of the health of Voluntary Protection Programs (VPP) and its engagement with customers. We are fully compliant with A-11 Section 280 measures and reporting. Customer experience (whether internal or external customer) measures are in all SES performance plans and in some GS staff performance plans. </a:t>
            </a:r>
          </a:p>
          <a:p>
            <a:pPr marL="114300" indent="0">
              <a:buSzPct val="75000"/>
              <a:buNone/>
            </a:pPr>
            <a:endParaRPr lang="en-US" sz="750" dirty="0">
              <a:latin typeface="Segoe UI" panose="020B0502040204020203" pitchFamily="34" charset="0"/>
              <a:cs typeface="Segoe UI" panose="020B0502040204020203" pitchFamily="34" charset="0"/>
            </a:endParaRPr>
          </a:p>
          <a:p>
            <a:pPr marL="114300" indent="0">
              <a:buSzPct val="75000"/>
              <a:buNone/>
            </a:pPr>
            <a:r>
              <a:rPr lang="en-US" sz="750" dirty="0">
                <a:latin typeface="Segoe UI" panose="020B0502040204020203" pitchFamily="34" charset="0"/>
                <a:cs typeface="Segoe UI" panose="020B0502040204020203" pitchFamily="34" charset="0"/>
              </a:rPr>
              <a:t>In FY 2021 there were responses from 17 newly approved sites. Almost 1/3 of them were from Region IV. OSHA’s lowest score (through questions based on a Likert scale), was 3.82 and was for is there a “Reasonable Time to Complete Application Document and Process.” OSHA’s highest score was 4.73 where sites stated that the VPP process resulted in “Increased willingness to engage with OSHA.”</a:t>
            </a:r>
          </a:p>
          <a:p>
            <a:pPr marL="114300" indent="0">
              <a:buSzPct val="75000"/>
              <a:buNone/>
            </a:pPr>
            <a:endParaRPr lang="en-US" sz="750" dirty="0">
              <a:latin typeface="Segoe UI" panose="020B0502040204020203" pitchFamily="34" charset="0"/>
              <a:cs typeface="Segoe UI" panose="020B0502040204020203" pitchFamily="34" charset="0"/>
            </a:endParaRPr>
          </a:p>
          <a:p>
            <a:pPr marL="114300" indent="0">
              <a:buSzPct val="75000"/>
              <a:buNone/>
            </a:pPr>
            <a:r>
              <a:rPr lang="en-US" sz="750" dirty="0">
                <a:latin typeface="Segoe UI" panose="020B0502040204020203" pitchFamily="34" charset="0"/>
                <a:cs typeface="Segoe UI" panose="020B0502040204020203" pitchFamily="34" charset="0"/>
              </a:rPr>
              <a:t>OSHA processed 95 reapproval responses in FY 2021. 30 responses were from sites with 15+ years in the program, 22 from sites with 10+ years in the program, 29 were from sites with 5 or fewer years. The remaining were undetermined.  </a:t>
            </a:r>
          </a:p>
          <a:p>
            <a:pPr marL="114300" indent="0">
              <a:buSzPct val="75000"/>
              <a:buNone/>
            </a:pPr>
            <a:endParaRPr lang="en-US" sz="750" dirty="0">
              <a:latin typeface="Segoe UI" panose="020B0502040204020203" pitchFamily="34" charset="0"/>
              <a:cs typeface="Segoe UI" panose="020B0502040204020203" pitchFamily="34" charset="0"/>
            </a:endParaRPr>
          </a:p>
          <a:p>
            <a:pPr marL="114300" indent="0">
              <a:buSzPct val="75000"/>
              <a:buNone/>
            </a:pPr>
            <a:r>
              <a:rPr lang="en-US" sz="750" dirty="0">
                <a:latin typeface="Segoe UI" panose="020B0502040204020203" pitchFamily="34" charset="0"/>
                <a:cs typeface="Segoe UI" panose="020B0502040204020203" pitchFamily="34" charset="0"/>
              </a:rPr>
              <a:t>Individual comments from customers included: </a:t>
            </a:r>
          </a:p>
          <a:p>
            <a:pPr marL="114300" indent="0">
              <a:buSzPct val="75000"/>
              <a:buNone/>
            </a:pPr>
            <a:endParaRPr lang="en-US" sz="750" dirty="0">
              <a:latin typeface="Segoe UI" panose="020B0502040204020203" pitchFamily="34" charset="0"/>
              <a:cs typeface="Segoe UI" panose="020B0502040204020203" pitchFamily="34" charset="0"/>
            </a:endParaRPr>
          </a:p>
          <a:p>
            <a:pPr marL="114300" indent="0">
              <a:buSzPct val="75000"/>
              <a:buNone/>
            </a:pPr>
            <a:r>
              <a:rPr lang="en-US" sz="750" i="1" dirty="0">
                <a:latin typeface="Segoe UI" panose="020B0502040204020203" pitchFamily="34" charset="0"/>
                <a:cs typeface="Segoe UI" panose="020B0502040204020203" pitchFamily="34" charset="0"/>
              </a:rPr>
              <a:t>“The team did a great job. They had great feedback for the team good and bad and I was very glad for them to be here. I really enjoyed having OSHA in my building”</a:t>
            </a:r>
          </a:p>
          <a:p>
            <a:pPr marL="114300" indent="0">
              <a:buSzPct val="75000"/>
              <a:buNone/>
            </a:pPr>
            <a:endParaRPr lang="en-US" sz="750" i="1" dirty="0">
              <a:latin typeface="Segoe UI" panose="020B0502040204020203" pitchFamily="34" charset="0"/>
              <a:cs typeface="Segoe UI" panose="020B0502040204020203" pitchFamily="34" charset="0"/>
            </a:endParaRPr>
          </a:p>
          <a:p>
            <a:pPr marL="114300" indent="0">
              <a:buSzPct val="75000"/>
              <a:buNone/>
            </a:pPr>
            <a:r>
              <a:rPr lang="en-US" sz="750" i="1" dirty="0">
                <a:latin typeface="Segoe UI" panose="020B0502040204020203" pitchFamily="34" charset="0"/>
                <a:cs typeface="Segoe UI" panose="020B0502040204020203" pitchFamily="34" charset="0"/>
              </a:rPr>
              <a:t>“Our OSHA VPP mentor was very informative and responded immediately with any questions or concerns we had.”</a:t>
            </a:r>
          </a:p>
          <a:p>
            <a:pPr marL="114300" indent="0">
              <a:buSzPct val="75000"/>
              <a:buNone/>
            </a:pPr>
            <a:endParaRPr lang="en-US" sz="750" i="1" dirty="0">
              <a:latin typeface="Segoe UI" panose="020B0502040204020203" pitchFamily="34" charset="0"/>
              <a:cs typeface="Segoe UI" panose="020B0502040204020203" pitchFamily="34" charset="0"/>
            </a:endParaRPr>
          </a:p>
          <a:p>
            <a:pPr marL="114300" indent="0">
              <a:buSzPct val="75000"/>
              <a:buNone/>
            </a:pPr>
            <a:r>
              <a:rPr lang="en-US" sz="750" i="1" dirty="0">
                <a:latin typeface="Segoe UI" panose="020B0502040204020203" pitchFamily="34" charset="0"/>
                <a:cs typeface="Segoe UI" panose="020B0502040204020203" pitchFamily="34" charset="0"/>
              </a:rPr>
              <a:t>“The VPP recertification process was very professional and well conducted.  It was a good collaboration between employees, management, and OSHA.”</a:t>
            </a:r>
          </a:p>
          <a:p>
            <a:pPr marL="114300" indent="0">
              <a:buSzPct val="75000"/>
              <a:buNone/>
            </a:pPr>
            <a:endParaRPr lang="en-US" sz="750" i="1" dirty="0">
              <a:latin typeface="Segoe UI" panose="020B0502040204020203" pitchFamily="34" charset="0"/>
              <a:cs typeface="Segoe UI" panose="020B0502040204020203" pitchFamily="34" charset="0"/>
            </a:endParaRPr>
          </a:p>
          <a:p>
            <a:pPr marL="114300" indent="0">
              <a:buSzPct val="75000"/>
              <a:buNone/>
            </a:pPr>
            <a:r>
              <a:rPr lang="en-US" sz="750" i="1" dirty="0">
                <a:latin typeface="Segoe UI" panose="020B0502040204020203" pitchFamily="34" charset="0"/>
                <a:cs typeface="Segoe UI" panose="020B0502040204020203" pitchFamily="34" charset="0"/>
              </a:rPr>
              <a:t>“VPP has been instrumental in my company improving our safety program in so many ways.“</a:t>
            </a:r>
            <a:endParaRPr lang="en-US" sz="750" dirty="0">
              <a:latin typeface="Segoe UI" panose="020B0502040204020203" pitchFamily="34" charset="0"/>
              <a:cs typeface="Segoe UI" panose="020B0502040204020203" pitchFamily="34" charset="0"/>
            </a:endParaRPr>
          </a:p>
          <a:p>
            <a:pPr marL="114300" indent="0">
              <a:buSzPct val="75000"/>
              <a:buNone/>
            </a:pPr>
            <a:endParaRPr lang="en-US" sz="750" dirty="0">
              <a:latin typeface="Segoe UI" panose="020B0502040204020203" pitchFamily="34" charset="0"/>
              <a:cs typeface="Segoe UI" panose="020B0502040204020203" pitchFamily="34" charset="0"/>
            </a:endParaRPr>
          </a:p>
          <a:p>
            <a:pPr marL="114300" indent="0">
              <a:buSzPct val="75000"/>
              <a:buNone/>
            </a:pPr>
            <a:r>
              <a:rPr lang="en-US" sz="750" dirty="0">
                <a:latin typeface="Segoe UI" panose="020B0502040204020203" pitchFamily="34" charset="0"/>
                <a:cs typeface="Segoe UI" panose="020B0502040204020203" pitchFamily="34" charset="0"/>
              </a:rPr>
              <a:t>While we are not to “make this about COVID-19” it is critical to understand that as VPP is a voluntary program, and through most of FY 2020 into FY 2021 a significant percentage of on-site evaluations were delayed. With few new approvals or reapprovals, there is limited data to review. We’re proud of moving cautiously to ensure we do not make assumptions based on our small sample size and proud of the fact that the CX (through </a:t>
            </a:r>
            <a:r>
              <a:rPr lang="en-US" sz="750" dirty="0" err="1">
                <a:latin typeface="Segoe UI" panose="020B0502040204020203" pitchFamily="34" charset="0"/>
                <a:cs typeface="Segoe UI" panose="020B0502040204020203" pitchFamily="34" charset="0"/>
              </a:rPr>
              <a:t>TouchPoints</a:t>
            </a:r>
            <a:r>
              <a:rPr lang="en-US" sz="750" dirty="0">
                <a:latin typeface="Segoe UI" panose="020B0502040204020203" pitchFamily="34" charset="0"/>
                <a:cs typeface="Segoe UI" panose="020B0502040204020203" pitchFamily="34" charset="0"/>
              </a:rPr>
              <a:t>) is applied systematically and is a regular part of our program process..  </a:t>
            </a:r>
          </a:p>
        </p:txBody>
      </p:sp>
    </p:spTree>
    <p:extLst>
      <p:ext uri="{BB962C8B-B14F-4D97-AF65-F5344CB8AC3E}">
        <p14:creationId xmlns:p14="http://schemas.microsoft.com/office/powerpoint/2010/main" val="376385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FY21 Capacity Assessment Reflection Summary</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57200" y="1008542"/>
            <a:ext cx="8305442" cy="3416400"/>
          </a:xfrm>
          <a:prstGeom prst="rect">
            <a:avLst/>
          </a:prstGeom>
        </p:spPr>
        <p:txBody>
          <a:bodyPr spcFirstLastPara="1" wrap="square" lIns="91425" tIns="91425" rIns="91425" bIns="91425" anchor="t" anchorCtr="0">
            <a:noAutofit/>
          </a:bodyPr>
          <a:lstStyle/>
          <a:p>
            <a:pPr marL="114300" indent="0">
              <a:buSzPct val="75000"/>
              <a:buNone/>
            </a:pPr>
            <a:endParaRPr lang="en-US" sz="550" dirty="0">
              <a:latin typeface="Segoe UI" panose="020B0502040204020203" pitchFamily="34" charset="0"/>
              <a:cs typeface="Segoe UI" panose="020B0502040204020203" pitchFamily="34" charset="0"/>
            </a:endParaRPr>
          </a:p>
          <a:p>
            <a:pPr marL="114300" indent="0">
              <a:buSzPct val="75000"/>
              <a:buNone/>
            </a:pPr>
            <a:r>
              <a:rPr lang="en-US" sz="1200" b="1" dirty="0">
                <a:solidFill>
                  <a:srgbClr val="E42628"/>
                </a:solidFill>
                <a:latin typeface="Segoe UI" panose="020B0502040204020203" pitchFamily="34" charset="0"/>
                <a:cs typeface="Segoe UI" panose="020B0502040204020203" pitchFamily="34" charset="0"/>
              </a:rPr>
              <a:t>Where we need to do better:</a:t>
            </a:r>
            <a:endParaRPr lang="en-US" sz="1200" dirty="0">
              <a:latin typeface="Segoe UI" panose="020B0502040204020203" pitchFamily="34" charset="0"/>
              <a:cs typeface="Segoe UI" panose="020B0502040204020203" pitchFamily="34" charset="0"/>
            </a:endParaRPr>
          </a:p>
          <a:p>
            <a:pPr marL="114300" indent="0">
              <a:buSzPct val="75000"/>
              <a:buNone/>
            </a:pPr>
            <a:r>
              <a:rPr lang="en-US" sz="1000" dirty="0">
                <a:latin typeface="Segoe UI" panose="020B0502040204020203" pitchFamily="34" charset="0"/>
                <a:cs typeface="Segoe UI" panose="020B0502040204020203" pitchFamily="34" charset="0"/>
              </a:rPr>
              <a:t>Because of the complications of FY 2020 and FY 2021, we are a behind our anticipated schedule. Per our last Action Plan we had listed for FY 2021: Q1 – Review/analyze </a:t>
            </a:r>
            <a:r>
              <a:rPr lang="en-US" sz="1000" dirty="0" err="1">
                <a:latin typeface="Segoe UI" panose="020B0502040204020203" pitchFamily="34" charset="0"/>
                <a:cs typeface="Segoe UI" panose="020B0502040204020203" pitchFamily="34" charset="0"/>
              </a:rPr>
              <a:t>Yr</a:t>
            </a:r>
            <a:r>
              <a:rPr lang="en-US" sz="1000" dirty="0">
                <a:latin typeface="Segoe UI" panose="020B0502040204020203" pitchFamily="34" charset="0"/>
                <a:cs typeface="Segoe UI" panose="020B0502040204020203" pitchFamily="34" charset="0"/>
              </a:rPr>
              <a:t> 1 baseline CX data, Q2 -  Refine survey or examine expansion of </a:t>
            </a:r>
            <a:r>
              <a:rPr lang="en-US" sz="1000" dirty="0" err="1">
                <a:latin typeface="Segoe UI" panose="020B0502040204020203" pitchFamily="34" charset="0"/>
                <a:cs typeface="Segoe UI" panose="020B0502040204020203" pitchFamily="34" charset="0"/>
              </a:rPr>
              <a:t>TouchPoints</a:t>
            </a:r>
            <a:r>
              <a:rPr lang="en-US" sz="1000" dirty="0">
                <a:latin typeface="Segoe UI" panose="020B0502040204020203" pitchFamily="34" charset="0"/>
                <a:cs typeface="Segoe UI" panose="020B0502040204020203" pitchFamily="34" charset="0"/>
              </a:rPr>
              <a:t> for better customer feedback for policy/process recommendations, Q3 – White paper/report, Q4 – Review/analysis of impact of streamlining processes.  </a:t>
            </a:r>
          </a:p>
          <a:p>
            <a:pPr marL="114300" indent="0">
              <a:buSzPct val="75000"/>
              <a:buNone/>
            </a:pPr>
            <a:endParaRPr lang="en-US" sz="1000" dirty="0">
              <a:latin typeface="Segoe UI" panose="020B0502040204020203" pitchFamily="34" charset="0"/>
              <a:cs typeface="Segoe UI" panose="020B0502040204020203" pitchFamily="34" charset="0"/>
            </a:endParaRPr>
          </a:p>
          <a:p>
            <a:pPr marL="114300" indent="0">
              <a:buSzPct val="75000"/>
              <a:buNone/>
            </a:pPr>
            <a:r>
              <a:rPr lang="en-US" sz="1000" dirty="0">
                <a:latin typeface="Segoe UI" panose="020B0502040204020203" pitchFamily="34" charset="0"/>
                <a:cs typeface="Segoe UI" panose="020B0502040204020203" pitchFamily="34" charset="0"/>
              </a:rPr>
              <a:t>While reviewing the data from our customers, we determined that what had been collected so far would be an insufficient CX baseline (alone) and wanted to include data from FY 2021. As such we moved several of these Action Plan items to FY 2022.</a:t>
            </a:r>
          </a:p>
          <a:p>
            <a:pPr marL="114300" indent="0">
              <a:buSzPct val="75000"/>
              <a:buNone/>
            </a:pPr>
            <a:endParaRPr lang="en-US" sz="1000" dirty="0">
              <a:latin typeface="Segoe UI" panose="020B0502040204020203" pitchFamily="34" charset="0"/>
              <a:cs typeface="Segoe UI" panose="020B0502040204020203" pitchFamily="34" charset="0"/>
            </a:endParaRPr>
          </a:p>
          <a:p>
            <a:pPr marL="114300" indent="0">
              <a:buSzPct val="75000"/>
              <a:buNone/>
            </a:pPr>
            <a:r>
              <a:rPr lang="en-US" sz="1000" dirty="0">
                <a:latin typeface="Segoe UI" panose="020B0502040204020203" pitchFamily="34" charset="0"/>
                <a:cs typeface="Segoe UI" panose="020B0502040204020203" pitchFamily="34" charset="0"/>
              </a:rPr>
              <a:t>Specific responses from customers included: </a:t>
            </a:r>
          </a:p>
          <a:p>
            <a:pPr marL="114300" indent="0">
              <a:buSzPct val="75000"/>
              <a:buNone/>
            </a:pPr>
            <a:endParaRPr lang="en-US" sz="1000" dirty="0">
              <a:latin typeface="Segoe UI" panose="020B0502040204020203" pitchFamily="34" charset="0"/>
              <a:cs typeface="Segoe UI" panose="020B0502040204020203" pitchFamily="34" charset="0"/>
            </a:endParaRPr>
          </a:p>
          <a:p>
            <a:pPr marL="114300" indent="0">
              <a:buSzPct val="75000"/>
              <a:buNone/>
            </a:pPr>
            <a:r>
              <a:rPr lang="en-US" sz="1000" i="1" dirty="0">
                <a:latin typeface="Segoe UI" panose="020B0502040204020203" pitchFamily="34" charset="0"/>
                <a:cs typeface="Segoe UI" panose="020B0502040204020203" pitchFamily="34" charset="0"/>
              </a:rPr>
              <a:t>“Maybe bringing more best practices/pictures etc. from other companies. I think they had suggestions but it would have been great to know which other companies we can reach out to get better.”</a:t>
            </a:r>
          </a:p>
          <a:p>
            <a:pPr marL="114300" indent="0">
              <a:buSzPct val="75000"/>
              <a:buNone/>
            </a:pPr>
            <a:endParaRPr lang="en-US" sz="1000" i="1" dirty="0">
              <a:latin typeface="Segoe UI" panose="020B0502040204020203" pitchFamily="34" charset="0"/>
              <a:cs typeface="Segoe UI" panose="020B0502040204020203" pitchFamily="34" charset="0"/>
            </a:endParaRPr>
          </a:p>
          <a:p>
            <a:pPr marL="114300" indent="0">
              <a:buSzPct val="75000"/>
              <a:buNone/>
            </a:pPr>
            <a:r>
              <a:rPr lang="en-US" sz="1000" i="1" dirty="0">
                <a:latin typeface="Segoe UI" panose="020B0502040204020203" pitchFamily="34" charset="0"/>
                <a:cs typeface="Segoe UI" panose="020B0502040204020203" pitchFamily="34" charset="0"/>
              </a:rPr>
              <a:t>“Provide additional resources (microphones, cameras, </a:t>
            </a:r>
            <a:r>
              <a:rPr lang="en-US" sz="1000" i="1" dirty="0" err="1">
                <a:latin typeface="Segoe UI" panose="020B0502040204020203" pitchFamily="34" charset="0"/>
                <a:cs typeface="Segoe UI" panose="020B0502040204020203" pitchFamily="34" charset="0"/>
              </a:rPr>
              <a:t>etc</a:t>
            </a:r>
            <a:r>
              <a:rPr lang="en-US" sz="1000" i="1" dirty="0">
                <a:latin typeface="Segoe UI" panose="020B0502040204020203" pitchFamily="34" charset="0"/>
                <a:cs typeface="Segoe UI" panose="020B0502040204020203" pitchFamily="34" charset="0"/>
              </a:rPr>
              <a:t>) for improved interaction with remote personnel during Covid restrictions. The in office meeting were fine but connections in the field were difficult due to back ground noise”</a:t>
            </a:r>
          </a:p>
          <a:p>
            <a:pPr marL="114300" indent="0">
              <a:buSzPct val="75000"/>
              <a:buNone/>
            </a:pPr>
            <a:endParaRPr lang="en-US" sz="1000" dirty="0">
              <a:latin typeface="Segoe UI" panose="020B0502040204020203" pitchFamily="34" charset="0"/>
              <a:cs typeface="Segoe UI" panose="020B0502040204020203" pitchFamily="34" charset="0"/>
            </a:endParaRPr>
          </a:p>
          <a:p>
            <a:pPr marL="114300" indent="0">
              <a:buSzPct val="75000"/>
              <a:buNone/>
            </a:pPr>
            <a:r>
              <a:rPr lang="en-US" sz="1000" i="1" dirty="0">
                <a:latin typeface="Segoe UI" panose="020B0502040204020203" pitchFamily="34" charset="0"/>
                <a:cs typeface="Segoe UI" panose="020B0502040204020203" pitchFamily="34" charset="0"/>
              </a:rPr>
              <a:t>“I think a process improvement for the certification and the recertification process would be to allow electronic documentation submission.“</a:t>
            </a:r>
          </a:p>
          <a:p>
            <a:pPr marL="114300" indent="0">
              <a:buSzPct val="75000"/>
              <a:buNone/>
            </a:pPr>
            <a:endParaRPr lang="en-US" sz="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957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Adapting Service During a Global Pandemic</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a:bodyPr>
          <a:lstStyle/>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Where we innovated</a:t>
            </a:r>
          </a:p>
          <a:p>
            <a:pPr marL="114300" indent="0">
              <a:buSzPct val="75000"/>
              <a:buNone/>
            </a:pPr>
            <a:endParaRPr lang="en-US" sz="11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100" dirty="0">
                <a:solidFill>
                  <a:schemeClr val="tx1"/>
                </a:solidFill>
                <a:latin typeface="Segoe UI" panose="020B0502040204020203" pitchFamily="34" charset="0"/>
                <a:cs typeface="Segoe UI" panose="020B0502040204020203" pitchFamily="34" charset="0"/>
              </a:rPr>
              <a:t>We have a full year of </a:t>
            </a:r>
            <a:r>
              <a:rPr lang="en-US" sz="1100" dirty="0" err="1">
                <a:solidFill>
                  <a:schemeClr val="tx1"/>
                </a:solidFill>
                <a:latin typeface="Segoe UI" panose="020B0502040204020203" pitchFamily="34" charset="0"/>
                <a:cs typeface="Segoe UI" panose="020B0502040204020203" pitchFamily="34" charset="0"/>
              </a:rPr>
              <a:t>TouchPoint</a:t>
            </a:r>
            <a:r>
              <a:rPr lang="en-US" sz="1100" dirty="0">
                <a:solidFill>
                  <a:schemeClr val="tx1"/>
                </a:solidFill>
                <a:latin typeface="Segoe UI" panose="020B0502040204020203" pitchFamily="34" charset="0"/>
                <a:cs typeface="Segoe UI" panose="020B0502040204020203" pitchFamily="34" charset="0"/>
              </a:rPr>
              <a:t> Survey data for better understanding of Customer needs, however we question its applicability more broadly as it is based on FY 2020 and was significantly impacted by the pandemic. As such we’re expanding our collection into FY 2021 for a better and potentially more accurate baseline.</a:t>
            </a:r>
          </a:p>
          <a:p>
            <a:pPr marL="114300" indent="0">
              <a:buSzPct val="75000"/>
              <a:buNone/>
            </a:pPr>
            <a:endParaRPr lang="en-US" sz="1100" dirty="0">
              <a:solidFill>
                <a:schemeClr val="tx1"/>
              </a:solidFill>
              <a:latin typeface="Segoe UI" panose="020B0502040204020203" pitchFamily="34" charset="0"/>
              <a:cs typeface="Segoe UI" panose="020B0502040204020203" pitchFamily="34" charset="0"/>
            </a:endParaRPr>
          </a:p>
          <a:p>
            <a:pPr marL="114300" indent="0">
              <a:buSzPct val="75000"/>
              <a:buNone/>
            </a:pPr>
            <a:r>
              <a:rPr lang="en-US" sz="1100" dirty="0">
                <a:solidFill>
                  <a:schemeClr val="tx1"/>
                </a:solidFill>
                <a:latin typeface="Segoe UI" panose="020B0502040204020203" pitchFamily="34" charset="0"/>
                <a:cs typeface="Segoe UI" panose="020B0502040204020203" pitchFamily="34" charset="0"/>
              </a:rPr>
              <a:t>During the time of low VPP new approvals and reapprovals, OSHA was able to cautiously begin activities that seemed to be trends, in response to early CX responses:</a:t>
            </a:r>
          </a:p>
          <a:p>
            <a:pPr marL="342900" indent="-228600">
              <a:buSzPct val="75000"/>
              <a:buAutoNum type="arabicPeriod"/>
            </a:pPr>
            <a:r>
              <a:rPr lang="en-US" sz="1100" dirty="0">
                <a:solidFill>
                  <a:schemeClr val="tx1"/>
                </a:solidFill>
                <a:latin typeface="Segoe UI" panose="020B0502040204020203" pitchFamily="34" charset="0"/>
                <a:cs typeface="Segoe UI" panose="020B0502040204020203" pitchFamily="34" charset="0"/>
              </a:rPr>
              <a:t>Focus on improvements and streamlining to the VPP Online Application Portal </a:t>
            </a:r>
          </a:p>
          <a:p>
            <a:pPr marL="342900" indent="-228600">
              <a:buSzPct val="75000"/>
              <a:buAutoNum type="arabicPeriod"/>
            </a:pPr>
            <a:r>
              <a:rPr lang="en-US" sz="1100" dirty="0">
                <a:solidFill>
                  <a:schemeClr val="tx1"/>
                </a:solidFill>
                <a:latin typeface="Segoe UI" panose="020B0502040204020203" pitchFamily="34" charset="0"/>
                <a:cs typeface="Segoe UI" panose="020B0502040204020203" pitchFamily="34" charset="0"/>
              </a:rPr>
              <a:t>Examine ways to increase response rates</a:t>
            </a:r>
          </a:p>
          <a:p>
            <a:pPr marL="342900" indent="-228600">
              <a:buSzPct val="75000"/>
              <a:buAutoNum type="arabicPeriod"/>
            </a:pPr>
            <a:r>
              <a:rPr lang="en-US" sz="1100" dirty="0">
                <a:solidFill>
                  <a:schemeClr val="tx1"/>
                </a:solidFill>
                <a:latin typeface="Segoe UI" panose="020B0502040204020203" pitchFamily="34" charset="0"/>
                <a:cs typeface="Segoe UI" panose="020B0502040204020203" pitchFamily="34" charset="0"/>
              </a:rPr>
              <a:t>Begin to define areas of excellence/best practices to provide examples to participants</a:t>
            </a:r>
          </a:p>
          <a:p>
            <a:pPr marL="114300" indent="0">
              <a:buSzPct val="75000"/>
              <a:buNone/>
            </a:pPr>
            <a:endParaRPr lang="en-US" sz="1100" b="1" dirty="0">
              <a:solidFill>
                <a:srgbClr val="E42628"/>
              </a:solidFill>
              <a:latin typeface="Segoe UI" panose="020B0502040204020203" pitchFamily="34" charset="0"/>
              <a:cs typeface="Segoe UI" panose="020B0502040204020203" pitchFamily="34" charset="0"/>
            </a:endParaRPr>
          </a:p>
          <a:p>
            <a:pPr marL="114300" indent="0">
              <a:buSzPct val="75000"/>
              <a:buNone/>
            </a:pPr>
            <a:endParaRPr lang="en-US"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3305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HISP Equity Reflection</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92500" lnSpcReduction="20000"/>
          </a:bodyPr>
          <a:lstStyle/>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Who is this provider intended to serve?</a:t>
            </a:r>
          </a:p>
          <a:p>
            <a:pPr marL="114300" indent="0">
              <a:buSzPct val="75000"/>
              <a:buNone/>
            </a:pPr>
            <a:r>
              <a:rPr lang="en-US" sz="1100" dirty="0">
                <a:latin typeface="Segoe UI" panose="020B0502040204020203" pitchFamily="34" charset="0"/>
                <a:cs typeface="Segoe UI" panose="020B0502040204020203" pitchFamily="34" charset="0"/>
              </a:rPr>
              <a:t>VPP is a recognition program. This HISP serves worksites in private industry and federal agencies who have implemented effective safety and health management systems and maintain injury and illness rates below national Bureau of Labor Statistics averages for their respective industries. These worksites are either applicants to or participants in the VPP program. </a:t>
            </a:r>
            <a:endParaRPr lang="en-US" sz="1200" dirty="0">
              <a:latin typeface="Segoe UI" panose="020B0502040204020203" pitchFamily="34" charset="0"/>
              <a:cs typeface="Segoe UI" panose="020B0502040204020203" pitchFamily="34" charset="0"/>
            </a:endParaRP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Are there barriers that people of color, people with disabilities, LGBTQ+ people, women, non-native English speakers, and others who have been historically underserved, marginalized, discriminated, and adversely affected by persistent poverty and inequality face with regard to this program or service? How might these individuals interact with your program differently? </a:t>
            </a:r>
          </a:p>
          <a:p>
            <a:pPr marL="114300" indent="0">
              <a:buSzPct val="75000"/>
              <a:buNone/>
            </a:pPr>
            <a:r>
              <a:rPr lang="en-US" sz="1100" dirty="0">
                <a:latin typeface="Segoe UI" panose="020B0502040204020203" pitchFamily="34" charset="0"/>
                <a:cs typeface="Segoe UI" panose="020B0502040204020203" pitchFamily="34" charset="0"/>
              </a:rPr>
              <a:t>The barriers to people of color, people with disabilities, LGBTQ+ people, women, non-native English speakers, and other who have been historically underserved, marginalized, and discriminated against would be similar to any others of those affected by institutionalized discrimination/disparities. However, OSHA does not believe that these individuals would interact with our program differently as the focus of VPP is on safety and health of the worksite as a whole. If these individuals are workers, their input is a key part of the existing programs’ on-site evaluation process. </a:t>
            </a:r>
          </a:p>
          <a:p>
            <a:pPr marL="114300" indent="0">
              <a:buSzPct val="75000"/>
              <a:buNone/>
            </a:pPr>
            <a:endParaRPr lang="en-US" sz="13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Where do we have a knowledge gap about individuals’ interactions with our service we need evidence to fill?</a:t>
            </a:r>
          </a:p>
          <a:p>
            <a:pPr marL="114300" indent="0">
              <a:buSzPct val="75000"/>
              <a:buNone/>
            </a:pPr>
            <a:r>
              <a:rPr lang="en-US" sz="1100" dirty="0">
                <a:latin typeface="Segoe UI" panose="020B0502040204020203" pitchFamily="34" charset="0"/>
                <a:cs typeface="Segoe UI" panose="020B0502040204020203" pitchFamily="34" charset="0"/>
              </a:rPr>
              <a:t>At this point in time we are not seeing a knowledge gap about individuals’ interactions with our service. We are still acquiring information about how OSHA engages with VPP participants and applicants (begun in early 2020), specifically through our Reapproval </a:t>
            </a:r>
            <a:r>
              <a:rPr lang="en-US" sz="1100" dirty="0" err="1">
                <a:latin typeface="Segoe UI" panose="020B0502040204020203" pitchFamily="34" charset="0"/>
                <a:cs typeface="Segoe UI" panose="020B0502040204020203" pitchFamily="34" charset="0"/>
              </a:rPr>
              <a:t>TouchPoints</a:t>
            </a:r>
            <a:r>
              <a:rPr lang="en-US" sz="1100" dirty="0">
                <a:latin typeface="Segoe UI" panose="020B0502040204020203" pitchFamily="34" charset="0"/>
                <a:cs typeface="Segoe UI" panose="020B0502040204020203" pitchFamily="34" charset="0"/>
              </a:rPr>
              <a:t> survey that is focused on existing VPP participants.</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539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fontScale="90000"/>
          </a:bodyPr>
          <a:lstStyle/>
          <a:p>
            <a:pPr marL="0" lvl="0" indent="0" algn="l" rtl="0">
              <a:spcBef>
                <a:spcPts val="0"/>
              </a:spcBef>
              <a:spcAft>
                <a:spcPts val="0"/>
              </a:spcAft>
              <a:buNone/>
            </a:pPr>
            <a:r>
              <a:rPr lang="en-US" dirty="0"/>
              <a:t>FY22 Action Update: Analysis &amp; Review of 2-year Data</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77500" lnSpcReduction="20000"/>
          </a:bodyPr>
          <a:lstStyle/>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customer need will this action address?</a:t>
            </a:r>
          </a:p>
          <a:p>
            <a:pPr marL="114300" indent="0">
              <a:buSzPct val="75000"/>
              <a:buNone/>
            </a:pPr>
            <a:r>
              <a:rPr lang="en-US" sz="1200" dirty="0">
                <a:latin typeface="Segoe UI" panose="020B0502040204020203" pitchFamily="34" charset="0"/>
                <a:cs typeface="Segoe UI" panose="020B0502040204020203" pitchFamily="34" charset="0"/>
              </a:rPr>
              <a:t>This is part of the preliminary activities necessary to gain a baseline understanding of our customers: their pain points and where OSHA is excelling</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Why is this a priority?</a:t>
            </a:r>
          </a:p>
          <a:p>
            <a:pPr marL="114300" indent="0">
              <a:buSzPct val="75000"/>
              <a:buNone/>
            </a:pPr>
            <a:r>
              <a:rPr lang="en-US" sz="1200" dirty="0">
                <a:latin typeface="Segoe UI" panose="020B0502040204020203" pitchFamily="34" charset="0"/>
                <a:cs typeface="Segoe UI" panose="020B0502040204020203" pitchFamily="34" charset="0"/>
              </a:rPr>
              <a:t>Because the pandemic resulted in a significant decrease in VPP activities, it was necessary to push back some of the FY 2021 milestones to prevent skewing of our data in erroneous assumptions about CX. By reviewing 2-years of data we hope to avoid those inconsistencies</a:t>
            </a:r>
          </a:p>
          <a:p>
            <a:pPr marL="114300" indent="0">
              <a:buSzPct val="75000"/>
              <a:buNone/>
            </a:pPr>
            <a:endParaRPr lang="en-US" sz="14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1200" dirty="0">
                <a:latin typeface="Segoe UI" panose="020B0502040204020203" pitchFamily="34" charset="0"/>
                <a:cs typeface="Segoe UI" panose="020B0502040204020203" pitchFamily="34" charset="0"/>
              </a:rPr>
              <a:t>DCSP staff will be responsible for this action for OSHA. However, assistance may be needed to help ensure that an expanded survey can smoothly navigate the PRA process. </a:t>
            </a:r>
          </a:p>
          <a:p>
            <a:pPr marL="114300" indent="0">
              <a:buSzPct val="75000"/>
              <a:buNone/>
            </a:pPr>
            <a:endParaRPr lang="en-US" sz="14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action(s) / deliverables / milestones will you take / hit between Oct. 1, ‘21 – Sept. 30, ‘22?</a:t>
            </a:r>
          </a:p>
          <a:p>
            <a:pPr marL="114300" indent="0">
              <a:buSzPct val="75000"/>
              <a:buNone/>
            </a:pPr>
            <a:r>
              <a:rPr lang="en-US" sz="1200" dirty="0">
                <a:latin typeface="Segoe UI" panose="020B0502040204020203" pitchFamily="34" charset="0"/>
                <a:cs typeface="Segoe UI" panose="020B0502040204020203" pitchFamily="34" charset="0"/>
              </a:rPr>
              <a:t>Our last Action Plan listed actions/milestones for FY21, </a:t>
            </a:r>
          </a:p>
          <a:p>
            <a:pPr marL="114300" indent="0">
              <a:buSzPct val="75000"/>
              <a:buNone/>
            </a:pPr>
            <a:r>
              <a:rPr lang="en-US" sz="1200" dirty="0">
                <a:latin typeface="Segoe UI" panose="020B0502040204020203" pitchFamily="34" charset="0"/>
                <a:cs typeface="Segoe UI" panose="020B0502040204020203" pitchFamily="34" charset="0"/>
              </a:rPr>
              <a:t>Q1 – Review/analyze </a:t>
            </a:r>
            <a:r>
              <a:rPr lang="en-US" sz="1200" dirty="0" err="1">
                <a:latin typeface="Segoe UI" panose="020B0502040204020203" pitchFamily="34" charset="0"/>
                <a:cs typeface="Segoe UI" panose="020B0502040204020203" pitchFamily="34" charset="0"/>
              </a:rPr>
              <a:t>Yr</a:t>
            </a:r>
            <a:r>
              <a:rPr lang="en-US" sz="1200" dirty="0">
                <a:latin typeface="Segoe UI" panose="020B0502040204020203" pitchFamily="34" charset="0"/>
                <a:cs typeface="Segoe UI" panose="020B0502040204020203" pitchFamily="34" charset="0"/>
              </a:rPr>
              <a:t> 1 (and </a:t>
            </a:r>
            <a:r>
              <a:rPr lang="en-US" sz="1200" dirty="0" err="1">
                <a:latin typeface="Segoe UI" panose="020B0502040204020203" pitchFamily="34" charset="0"/>
                <a:cs typeface="Segoe UI" panose="020B0502040204020203" pitchFamily="34" charset="0"/>
              </a:rPr>
              <a:t>Yr</a:t>
            </a:r>
            <a:r>
              <a:rPr lang="en-US" sz="1200" dirty="0">
                <a:latin typeface="Segoe UI" panose="020B0502040204020203" pitchFamily="34" charset="0"/>
                <a:cs typeface="Segoe UI" panose="020B0502040204020203" pitchFamily="34" charset="0"/>
              </a:rPr>
              <a:t> 2) baseline CX data, Q2 -  Examine expansion of </a:t>
            </a:r>
            <a:r>
              <a:rPr lang="en-US" sz="1200" dirty="0" err="1">
                <a:latin typeface="Segoe UI" panose="020B0502040204020203" pitchFamily="34" charset="0"/>
                <a:cs typeface="Segoe UI" panose="020B0502040204020203" pitchFamily="34" charset="0"/>
              </a:rPr>
              <a:t>TouchPoints</a:t>
            </a:r>
            <a:r>
              <a:rPr lang="en-US" sz="1200" dirty="0">
                <a:latin typeface="Segoe UI" panose="020B0502040204020203" pitchFamily="34" charset="0"/>
                <a:cs typeface="Segoe UI" panose="020B0502040204020203" pitchFamily="34" charset="0"/>
              </a:rPr>
              <a:t> for better customer feedback for policy/process recommendations (Open Questions), Q3 – White paper/report (</a:t>
            </a:r>
            <a:r>
              <a:rPr lang="en-US" sz="1200" i="1" dirty="0">
                <a:latin typeface="Segoe UI" panose="020B0502040204020203" pitchFamily="34" charset="0"/>
                <a:cs typeface="Segoe UI" panose="020B0502040204020203" pitchFamily="34" charset="0"/>
              </a:rPr>
              <a:t>detailed under Item #2</a:t>
            </a:r>
            <a:r>
              <a:rPr lang="en-US" sz="1200" dirty="0">
                <a:latin typeface="Segoe UI" panose="020B0502040204020203" pitchFamily="34" charset="0"/>
                <a:cs typeface="Segoe UI" panose="020B0502040204020203" pitchFamily="34" charset="0"/>
              </a:rPr>
              <a:t>), and Q4 – Review of impact of streamlining processes</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marL="114300" indent="0">
              <a:buSzPct val="75000"/>
              <a:buNone/>
            </a:pPr>
            <a:r>
              <a:rPr lang="en-US" sz="1200" dirty="0">
                <a:latin typeface="Segoe UI" panose="020B0502040204020203" pitchFamily="34" charset="0"/>
                <a:cs typeface="Segoe UI" panose="020B0502040204020203" pitchFamily="34" charset="0"/>
              </a:rPr>
              <a:t>These are the preliminary activities necessary before making changes to the program.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do you need to make this happen?</a:t>
            </a:r>
          </a:p>
          <a:p>
            <a:pPr marL="114300" indent="0">
              <a:buSzPct val="75000"/>
              <a:buNone/>
            </a:pPr>
            <a:r>
              <a:rPr lang="en-US" sz="1200" dirty="0">
                <a:latin typeface="Segoe UI" panose="020B0502040204020203" pitchFamily="34" charset="0"/>
                <a:cs typeface="Segoe UI" panose="020B0502040204020203" pitchFamily="34" charset="0"/>
              </a:rPr>
              <a:t>We have the current capacity to make sure this happens.</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4306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568548" y="245275"/>
            <a:ext cx="8375100" cy="907200"/>
          </a:xfrm>
          <a:prstGeom prst="rect">
            <a:avLst/>
          </a:prstGeom>
        </p:spPr>
        <p:txBody>
          <a:bodyPr spcFirstLastPara="1" wrap="square" lIns="91425" tIns="91425" rIns="91425" bIns="0" anchor="b" anchorCtr="0">
            <a:normAutofit fontScale="90000"/>
          </a:bodyPr>
          <a:lstStyle/>
          <a:p>
            <a:pPr marL="0" lvl="0" indent="0" algn="l" rtl="0">
              <a:spcBef>
                <a:spcPts val="0"/>
              </a:spcBef>
              <a:spcAft>
                <a:spcPts val="0"/>
              </a:spcAft>
              <a:buNone/>
            </a:pPr>
            <a:r>
              <a:rPr lang="en-US" dirty="0"/>
              <a:t>FY22 Action Update: Increasing Customer Response Rate &amp; Providing “Areas of Excellence” examples</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70000" lnSpcReduction="20000"/>
          </a:bodyPr>
          <a:lstStyle/>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customer need will this action address?</a:t>
            </a:r>
          </a:p>
          <a:p>
            <a:pPr marL="342900" indent="-228600">
              <a:buSzPct val="75000"/>
              <a:buAutoNum type="arabicPeriod"/>
            </a:pPr>
            <a:r>
              <a:rPr lang="en-US" sz="1200" dirty="0">
                <a:latin typeface="Segoe UI" panose="020B0502040204020203" pitchFamily="34" charset="0"/>
                <a:cs typeface="Segoe UI" panose="020B0502040204020203" pitchFamily="34" charset="0"/>
              </a:rPr>
              <a:t>OSHA sent out 63 New Approval surveys and 252 Reapproval surveys in FY 2021. We had 17 new approval (27%) and 95 (38%) of reapproval sites respond to the </a:t>
            </a:r>
            <a:r>
              <a:rPr lang="en-US" sz="1200" dirty="0" err="1">
                <a:latin typeface="Segoe UI" panose="020B0502040204020203" pitchFamily="34" charset="0"/>
                <a:cs typeface="Segoe UI" panose="020B0502040204020203" pitchFamily="34" charset="0"/>
              </a:rPr>
              <a:t>TouchPoints</a:t>
            </a:r>
            <a:r>
              <a:rPr lang="en-US" sz="1200" dirty="0">
                <a:latin typeface="Segoe UI" panose="020B0502040204020203" pitchFamily="34" charset="0"/>
                <a:cs typeface="Segoe UI" panose="020B0502040204020203" pitchFamily="34" charset="0"/>
              </a:rPr>
              <a:t> survey. This indirectly addresses customer need because there is a potential gap in OSHA’s incoming data.</a:t>
            </a:r>
          </a:p>
          <a:p>
            <a:pPr marL="342900" indent="-228600">
              <a:buSzPct val="75000"/>
              <a:buAutoNum type="arabicPeriod"/>
            </a:pPr>
            <a:r>
              <a:rPr lang="en-US" sz="1200" dirty="0">
                <a:latin typeface="Segoe UI" panose="020B0502040204020203" pitchFamily="34" charset="0"/>
                <a:cs typeface="Segoe UI" panose="020B0502040204020203" pitchFamily="34" charset="0"/>
              </a:rPr>
              <a:t>From the preliminary information, OSHA customers have specifically requested additional information on best practices etc. Creating a definition for “Areas of Excellence” and providing examples.</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Why is this a priority?</a:t>
            </a:r>
          </a:p>
          <a:p>
            <a:pPr marL="114300" indent="0">
              <a:buSzPct val="75000"/>
              <a:buNone/>
            </a:pPr>
            <a:r>
              <a:rPr lang="en-US" sz="1200" dirty="0">
                <a:latin typeface="Segoe UI" panose="020B0502040204020203" pitchFamily="34" charset="0"/>
                <a:cs typeface="Segoe UI" panose="020B0502040204020203" pitchFamily="34" charset="0"/>
              </a:rPr>
              <a:t>While the response rate is respectable, because of the small size of OSHA’s VPP program, the lower number of overall responses means we may have no data for certain portions of the country. Increasing the responses and seeking greater detail will allow us to better pinpoint specific concerns in specific regions. As an example, currently, more than 1/3 of the responses for FY 2021 are from Region 4. Regions 5 and 6 together make up more than 50 percent of VPP sites. </a:t>
            </a:r>
          </a:p>
          <a:p>
            <a:pPr marL="114300" indent="0">
              <a:buSzPct val="75000"/>
              <a:buNone/>
            </a:pPr>
            <a:endParaRPr lang="en-US" sz="14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1200" dirty="0">
                <a:latin typeface="Segoe UI" panose="020B0502040204020203" pitchFamily="34" charset="0"/>
                <a:cs typeface="Segoe UI" panose="020B0502040204020203" pitchFamily="34" charset="0"/>
              </a:rPr>
              <a:t>DCSP staff will be responsible for this action for OSHA</a:t>
            </a:r>
          </a:p>
          <a:p>
            <a:pPr marL="114300" indent="0">
              <a:buSzPct val="75000"/>
              <a:buNone/>
            </a:pPr>
            <a:endParaRPr lang="en-US" sz="14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action(s) / deliverables / milestones will you take / hit between Oct. 1, ‘21 – Sept. 30, ‘22?</a:t>
            </a:r>
          </a:p>
          <a:p>
            <a:pPr marL="114300" indent="0">
              <a:buSzPct val="75000"/>
              <a:buNone/>
            </a:pPr>
            <a:r>
              <a:rPr lang="en-US" sz="1200" dirty="0">
                <a:latin typeface="Segoe UI" panose="020B0502040204020203" pitchFamily="34" charset="0"/>
                <a:cs typeface="Segoe UI" panose="020B0502040204020203" pitchFamily="34" charset="0"/>
              </a:rPr>
              <a:t>Q1 – Put together VPP Touchpoints information for VPP customers to see, highlighting what has been learned and pointing out the importance of their responses. </a:t>
            </a:r>
          </a:p>
          <a:p>
            <a:pPr marL="114300" indent="0">
              <a:buSzPct val="75000"/>
              <a:buNone/>
            </a:pPr>
            <a:r>
              <a:rPr lang="en-US" sz="1200" dirty="0">
                <a:latin typeface="Segoe UI" panose="020B0502040204020203" pitchFamily="34" charset="0"/>
                <a:cs typeface="Segoe UI" panose="020B0502040204020203" pitchFamily="34" charset="0"/>
              </a:rPr>
              <a:t>Q2 – Research and define what is an “Area of Excellence” to better determine what is a VPP “best practice.</a:t>
            </a:r>
          </a:p>
          <a:p>
            <a:pPr marL="114300" indent="0">
              <a:buSzPct val="75000"/>
              <a:buNone/>
            </a:pPr>
            <a:r>
              <a:rPr lang="en-US" sz="1200" dirty="0">
                <a:latin typeface="Segoe UI" panose="020B0502040204020203" pitchFamily="34" charset="0"/>
                <a:cs typeface="Segoe UI" panose="020B0502040204020203" pitchFamily="34" charset="0"/>
              </a:rPr>
              <a:t>Q3 – White paper/report on “Areas of Excellence” and initiating collection of these best practices </a:t>
            </a:r>
            <a:r>
              <a:rPr lang="en-US" sz="1200" i="1" dirty="0">
                <a:latin typeface="Segoe UI" panose="020B0502040204020203" pitchFamily="34" charset="0"/>
                <a:cs typeface="Segoe UI" panose="020B0502040204020203" pitchFamily="34" charset="0"/>
              </a:rPr>
              <a:t>(this is the same paper as in Item #1 which restated goals from FY 2021)</a:t>
            </a:r>
          </a:p>
          <a:p>
            <a:pPr marL="114300" indent="0">
              <a:buSzPct val="75000"/>
              <a:buNone/>
            </a:pPr>
            <a:r>
              <a:rPr lang="en-US" sz="1200" dirty="0">
                <a:latin typeface="Segoe UI" panose="020B0502040204020203" pitchFamily="34" charset="0"/>
                <a:cs typeface="Segoe UI" panose="020B0502040204020203" pitchFamily="34" charset="0"/>
              </a:rPr>
              <a:t>Q4 - Craft an annual newsletter that provides updates and highlights what OSHA has done in response to their feedback</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marL="114300" indent="0">
              <a:buSzPct val="75000"/>
              <a:buNone/>
            </a:pPr>
            <a:r>
              <a:rPr lang="en-US" sz="1200" dirty="0">
                <a:latin typeface="Segoe UI" panose="020B0502040204020203" pitchFamily="34" charset="0"/>
                <a:cs typeface="Segoe UI" panose="020B0502040204020203" pitchFamily="34" charset="0"/>
              </a:rPr>
              <a:t>These are the preliminary activities necessary before making changes to the program.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do you need to make this happen?</a:t>
            </a:r>
          </a:p>
          <a:p>
            <a:pPr marL="114300" indent="0">
              <a:buSzPct val="75000"/>
              <a:buNone/>
            </a:pPr>
            <a:r>
              <a:rPr lang="en-US" sz="1200" dirty="0">
                <a:latin typeface="Segoe UI" panose="020B0502040204020203" pitchFamily="34" charset="0"/>
                <a:cs typeface="Segoe UI" panose="020B0502040204020203" pitchFamily="34" charset="0"/>
              </a:rPr>
              <a:t>We have the current capacity to make sure this happens.</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42665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fontScale="90000"/>
          </a:bodyPr>
          <a:lstStyle/>
          <a:p>
            <a:pPr marL="0" lvl="0" indent="0" algn="l" rtl="0">
              <a:spcBef>
                <a:spcPts val="0"/>
              </a:spcBef>
              <a:spcAft>
                <a:spcPts val="0"/>
              </a:spcAft>
              <a:buNone/>
            </a:pPr>
            <a:r>
              <a:rPr lang="en-US" dirty="0"/>
              <a:t>FY23 Commit to Action: Expanding the use of CX in OSHA</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77500" lnSpcReduction="20000"/>
          </a:bodyPr>
          <a:lstStyle/>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customer need will this action address?</a:t>
            </a:r>
          </a:p>
          <a:p>
            <a:pPr marL="114300" indent="0">
              <a:buSzPct val="75000"/>
              <a:buNone/>
            </a:pPr>
            <a:r>
              <a:rPr lang="en-US" sz="1200" dirty="0">
                <a:latin typeface="Segoe UI" panose="020B0502040204020203" pitchFamily="34" charset="0"/>
                <a:cs typeface="Segoe UI" panose="020B0502040204020203" pitchFamily="34" charset="0"/>
              </a:rPr>
              <a:t>Increasing the use of CX data within OSHA (e.g. more agencies tracking and measuring their CX), creating consistency in responsiveness and customer experience, and an emphasis on actions/program changes based on data.</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Why is this a priority?</a:t>
            </a:r>
          </a:p>
          <a:p>
            <a:pPr marL="114300" indent="0">
              <a:buSzPct val="75000"/>
              <a:buNone/>
            </a:pPr>
            <a:r>
              <a:rPr lang="en-US" sz="1200" dirty="0">
                <a:latin typeface="Segoe UI" panose="020B0502040204020203" pitchFamily="34" charset="0"/>
                <a:cs typeface="Segoe UI" panose="020B0502040204020203" pitchFamily="34" charset="0"/>
              </a:rPr>
              <a:t>CX is currently actively being examined in two of the Department’s smaller agencies. Expanding the use of CX helps ensure we are effectively using the tools available to us to improve customer service throughout OSHA.</a:t>
            </a:r>
          </a:p>
          <a:p>
            <a:pPr marL="114300" indent="0">
              <a:buSzPct val="75000"/>
              <a:buNone/>
            </a:pPr>
            <a:endParaRPr lang="en-US" sz="14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1200" dirty="0">
                <a:latin typeface="Segoe UI" panose="020B0502040204020203" pitchFamily="34" charset="0"/>
                <a:cs typeface="Segoe UI" panose="020B0502040204020203" pitchFamily="34" charset="0"/>
              </a:rPr>
              <a:t>DCSP leadership will reach out to the Office of the Assistant Secretary to initiate the discussion.</a:t>
            </a:r>
          </a:p>
          <a:p>
            <a:pPr marL="114300" indent="0">
              <a:buSzPct val="75000"/>
              <a:buNone/>
            </a:pPr>
            <a:endParaRPr lang="en-US" sz="14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action(s) / deliverables / milestones will you take / hit between Oct. 1, ‘22 – Sept. 30, ‘23?</a:t>
            </a:r>
          </a:p>
          <a:p>
            <a:pPr marL="114300" indent="0">
              <a:buSzPct val="75000"/>
              <a:buNone/>
            </a:pPr>
            <a:r>
              <a:rPr lang="en-US" sz="1200" dirty="0">
                <a:latin typeface="Segoe UI" panose="020B0502040204020203" pitchFamily="34" charset="0"/>
                <a:cs typeface="Segoe UI" panose="020B0502040204020203" pitchFamily="34" charset="0"/>
              </a:rPr>
              <a:t>Host a virtual event where OMB can educate other OSHA offices on the CX initiative.</a:t>
            </a:r>
          </a:p>
          <a:p>
            <a:pPr marL="114300" indent="0">
              <a:buSzPct val="75000"/>
              <a:buNone/>
            </a:pPr>
            <a:endParaRPr lang="en-US" sz="14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marL="114300" indent="0">
              <a:buSzPct val="75000"/>
              <a:buNone/>
            </a:pPr>
            <a:r>
              <a:rPr lang="en-US" sz="1200" dirty="0">
                <a:latin typeface="Segoe UI" panose="020B0502040204020203" pitchFamily="34" charset="0"/>
                <a:cs typeface="Segoe UI" panose="020B0502040204020203" pitchFamily="34" charset="0"/>
              </a:rPr>
              <a:t>1. Measure attendance at the event; 2. feedback from event, 3. number of agencies/offices inquiring into CX activities/trainings, 4. number of agencies/offices inquiring about </a:t>
            </a:r>
            <a:r>
              <a:rPr lang="en-US" sz="1200" dirty="0" err="1">
                <a:latin typeface="Segoe UI" panose="020B0502040204020203" pitchFamily="34" charset="0"/>
                <a:cs typeface="Segoe UI" panose="020B0502040204020203" pitchFamily="34" charset="0"/>
              </a:rPr>
              <a:t>TouchPoints</a:t>
            </a:r>
            <a:r>
              <a:rPr lang="en-US" sz="1200" dirty="0">
                <a:latin typeface="Segoe UI" panose="020B0502040204020203" pitchFamily="34" charset="0"/>
                <a:cs typeface="Segoe UI" panose="020B0502040204020203" pitchFamily="34" charset="0"/>
              </a:rPr>
              <a:t>/Surveys, and 5. number of agencies/offices who begin participating in the cross-agency CX project. While the HISP can promote CX and provide examples and support, that action/initiative to participate is external.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do you need to make this happen?</a:t>
            </a:r>
          </a:p>
          <a:p>
            <a:pPr marL="114300" indent="0">
              <a:buSzPct val="75000"/>
              <a:buNone/>
            </a:pPr>
            <a:r>
              <a:rPr lang="en-US" sz="1200" dirty="0">
                <a:latin typeface="Segoe UI" panose="020B0502040204020203" pitchFamily="34" charset="0"/>
                <a:cs typeface="Segoe UI" panose="020B0502040204020203" pitchFamily="34" charset="0"/>
              </a:rPr>
              <a:t>Buy-in from senior leadership at OSHA and DOL to urge agencies/offices to not only participate in the introductory CX virtual session but, beyond that single activity to embrace it as a part of their ongoing processes.</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2212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538180" y="245275"/>
            <a:ext cx="8375100" cy="907200"/>
          </a:xfrm>
          <a:prstGeom prst="rect">
            <a:avLst/>
          </a:prstGeom>
        </p:spPr>
        <p:txBody>
          <a:bodyPr spcFirstLastPara="1" wrap="square" lIns="91425" tIns="91425" rIns="91425" bIns="0" anchor="b" anchorCtr="0">
            <a:normAutofit fontScale="90000"/>
          </a:bodyPr>
          <a:lstStyle/>
          <a:p>
            <a:pPr marL="0" lvl="0" indent="0" algn="l" rtl="0">
              <a:spcBef>
                <a:spcPts val="0"/>
              </a:spcBef>
              <a:spcAft>
                <a:spcPts val="0"/>
              </a:spcAft>
              <a:buNone/>
            </a:pPr>
            <a:r>
              <a:rPr lang="en-US" dirty="0"/>
              <a:t>FY23 Commit to Action: Expanding data collected through use of Open Questions</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77500" lnSpcReduction="20000"/>
          </a:bodyPr>
          <a:lstStyle/>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customer need will this action address?</a:t>
            </a:r>
          </a:p>
          <a:p>
            <a:pPr marL="114300" indent="0">
              <a:buSzPct val="75000"/>
              <a:buNone/>
            </a:pPr>
            <a:r>
              <a:rPr lang="en-US" sz="1200" b="0" i="0" dirty="0">
                <a:solidFill>
                  <a:schemeClr val="tx1"/>
                </a:solidFill>
                <a:effectLst/>
                <a:latin typeface="Calibri" panose="020F0502020204030204" pitchFamily="34" charset="0"/>
              </a:rPr>
              <a:t>Adding an Narrative response Open-ended Question to appropriate contacts with customers, such as on the website, in the newsletter, or on the application portal page, for a limited time, will  gather data needed to see what further improvements to CX are desired by customers. </a:t>
            </a:r>
            <a:endParaRPr lang="en-US" sz="1200" dirty="0">
              <a:solidFill>
                <a:schemeClr val="tx1"/>
              </a:solidFill>
              <a:latin typeface="Segoe UI" panose="020B0502040204020203" pitchFamily="34" charset="0"/>
              <a:cs typeface="Segoe UI" panose="020B0502040204020203" pitchFamily="34" charset="0"/>
            </a:endParaRPr>
          </a:p>
          <a:p>
            <a:pPr marL="114300" indent="0">
              <a:buSzPct val="75000"/>
              <a:buNone/>
            </a:pPr>
            <a:endParaRPr lang="en-US" sz="14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Why is this a priority?</a:t>
            </a:r>
          </a:p>
          <a:p>
            <a:pPr marL="114300" indent="0">
              <a:buSzPct val="75000"/>
              <a:buNone/>
            </a:pPr>
            <a:r>
              <a:rPr lang="en-US" sz="1200" dirty="0">
                <a:latin typeface="Segoe UI" panose="020B0502040204020203" pitchFamily="34" charset="0"/>
                <a:cs typeface="Segoe UI" panose="020B0502040204020203" pitchFamily="34" charset="0"/>
              </a:rPr>
              <a:t>Ensuring that our CX process is more than the “minimum” of A-11 questions.  Adding a Narrative Response Open-ended Question connects our formal A-11 to an informal/optional more detailed response from our customers.</a:t>
            </a:r>
          </a:p>
          <a:p>
            <a:pPr marL="114300" indent="0">
              <a:buSzPct val="75000"/>
              <a:buNone/>
            </a:pPr>
            <a:endParaRPr lang="en-US" sz="14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1200" dirty="0">
                <a:latin typeface="Segoe UI" panose="020B0502040204020203" pitchFamily="34" charset="0"/>
                <a:cs typeface="Segoe UI" panose="020B0502040204020203" pitchFamily="34" charset="0"/>
              </a:rPr>
              <a:t>DCSP working with DOL/OSHA’s Information Technology departments. Potentially working with our Paperwork Reduction Act (PRA) liaison as well. </a:t>
            </a:r>
          </a:p>
          <a:p>
            <a:pPr marL="114300" indent="0">
              <a:buSzPct val="75000"/>
              <a:buNone/>
            </a:pPr>
            <a:endParaRPr lang="en-US" sz="14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action(s) / deliverables / milestones will you take / hit between Oct. 1, ‘22 – Sept. 30, ‘23?</a:t>
            </a:r>
          </a:p>
          <a:p>
            <a:pPr marL="114300" indent="0">
              <a:buSzPct val="75000"/>
              <a:buNone/>
            </a:pPr>
            <a:r>
              <a:rPr lang="en-US" sz="1200" dirty="0">
                <a:latin typeface="Segoe UI" panose="020B0502040204020203" pitchFamily="34" charset="0"/>
                <a:cs typeface="Segoe UI" panose="020B0502040204020203" pitchFamily="34" charset="0"/>
              </a:rPr>
              <a:t>Q1  Creation of new/better questions based on A-11 and existing 2-year CX data, Q2 Examination of how to best elicit responses from VPP applicants (before/after/during?), Q3 Creation of the CX “add on” Q4 Testing and Implementation</a:t>
            </a:r>
          </a:p>
          <a:p>
            <a:pPr marL="114300" indent="0">
              <a:buSzPct val="75000"/>
              <a:buNone/>
            </a:pPr>
            <a:endParaRPr lang="en-US" sz="14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marL="114300" indent="0">
              <a:buSzPct val="75000"/>
              <a:buNone/>
            </a:pPr>
            <a:r>
              <a:rPr lang="en-US" sz="1200" dirty="0">
                <a:latin typeface="Segoe UI" panose="020B0502040204020203" pitchFamily="34" charset="0"/>
                <a:cs typeface="Segoe UI" panose="020B0502040204020203" pitchFamily="34" charset="0"/>
              </a:rPr>
              <a:t>We will receive more detailed feedback from VPP applicants and participants that is directly related to key points (positive and challenges) in our A-11.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do you need to make this happen?</a:t>
            </a:r>
          </a:p>
          <a:p>
            <a:pPr marL="114300" indent="0">
              <a:buSzPct val="75000"/>
              <a:buNone/>
            </a:pPr>
            <a:r>
              <a:rPr lang="en-US" sz="1200" dirty="0">
                <a:latin typeface="Segoe UI" panose="020B0502040204020203" pitchFamily="34" charset="0"/>
                <a:cs typeface="Segoe UI" panose="020B0502040204020203" pitchFamily="34" charset="0"/>
              </a:rPr>
              <a:t>There may be additional costs dependent on the implementation mechanism used to expand the questions.</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0423616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F900BE9B8FC54B84C621599FCE2CC4" ma:contentTypeVersion="11" ma:contentTypeDescription="Create a new document." ma:contentTypeScope="" ma:versionID="a865c5b578fce4a2c00a9253e4115bc6">
  <xsd:schema xmlns:xsd="http://www.w3.org/2001/XMLSchema" xmlns:xs="http://www.w3.org/2001/XMLSchema" xmlns:p="http://schemas.microsoft.com/office/2006/metadata/properties" xmlns:ns3="2ac81ab6-9b6b-4c82-ac3e-a653b27a920f" xmlns:ns4="347adfa2-07e6-4b03-adca-63adf46977e4" targetNamespace="http://schemas.microsoft.com/office/2006/metadata/properties" ma:root="true" ma:fieldsID="7ba6fd94a5b6916a6d1280cdb5fc2af3" ns3:_="" ns4:_="">
    <xsd:import namespace="2ac81ab6-9b6b-4c82-ac3e-a653b27a920f"/>
    <xsd:import namespace="347adfa2-07e6-4b03-adca-63adf46977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81ab6-9b6b-4c82-ac3e-a653b27a92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7adfa2-07e6-4b03-adca-63adf46977e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545FEE-C783-46F9-83D6-B47B6BF1EA1A}">
  <ds:schemaRefs>
    <ds:schemaRef ds:uri="http://schemas.microsoft.com/sharepoint/v3/contenttype/forms"/>
  </ds:schemaRefs>
</ds:datastoreItem>
</file>

<file path=customXml/itemProps2.xml><?xml version="1.0" encoding="utf-8"?>
<ds:datastoreItem xmlns:ds="http://schemas.openxmlformats.org/officeDocument/2006/customXml" ds:itemID="{558B8E6B-59DC-4FA1-93CC-7B1022F93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81ab6-9b6b-4c82-ac3e-a653b27a920f"/>
    <ds:schemaRef ds:uri="347adfa2-07e6-4b03-adca-63adf46977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102C83-B315-4A19-8144-4A4DDDE0A1B7}">
  <ds:schemaRefs>
    <ds:schemaRef ds:uri="347adfa2-07e6-4b03-adca-63adf46977e4"/>
    <ds:schemaRef ds:uri="http://purl.org/dc/elements/1.1/"/>
    <ds:schemaRef ds:uri="http://schemas.microsoft.com/office/2006/metadata/properties"/>
    <ds:schemaRef ds:uri="http://schemas.microsoft.com/office/2006/documentManagement/types"/>
    <ds:schemaRef ds:uri="2ac81ab6-9b6b-4c82-ac3e-a653b27a920f"/>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19730</TotalTime>
  <Words>2443</Words>
  <Application>Microsoft Office PowerPoint</Application>
  <PresentationFormat>On-screen Show (16:9)</PresentationFormat>
  <Paragraphs>139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Public Sans</vt:lpstr>
      <vt:lpstr>Segoe UI</vt:lpstr>
      <vt:lpstr>Calibri</vt:lpstr>
      <vt:lpstr>Public Sans Thin</vt:lpstr>
      <vt:lpstr>Arial</vt:lpstr>
      <vt:lpstr>Simple Light</vt:lpstr>
      <vt:lpstr>FY23 CX Action Plan Occupational Safety and Health Administration Department of Labor</vt:lpstr>
      <vt:lpstr>FY21 Capacity Assessment Reflection Summary</vt:lpstr>
      <vt:lpstr>FY21 Capacity Assessment Reflection Summary</vt:lpstr>
      <vt:lpstr>Adapting Service During a Global Pandemic</vt:lpstr>
      <vt:lpstr>HISP Equity Reflection</vt:lpstr>
      <vt:lpstr>FY22 Action Update: Analysis &amp; Review of 2-year Data</vt:lpstr>
      <vt:lpstr>FY22 Action Update: Increasing Customer Response Rate &amp; Providing “Areas of Excellence” examples</vt:lpstr>
      <vt:lpstr>FY23 Commit to Action: Expanding the use of CX in OSHA</vt:lpstr>
      <vt:lpstr>FY23 Commit to Action: Expanding data collected through use of Open Questions</vt:lpstr>
      <vt:lpstr>  https://performance.gov/cx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Agencies On The Equity Assessment</dc:title>
  <dc:creator>Boland, Amira C. EOP/OMB</dc:creator>
  <cp:lastModifiedBy>Link, Josie</cp:lastModifiedBy>
  <cp:revision>86</cp:revision>
  <dcterms:modified xsi:type="dcterms:W3CDTF">2022-01-26T16:57:48Z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0x01010043F900BE9B8FC54B84C621599FCE2CC4</vt:lpwstr>
  </property>
  <property fmtid="{D5CDD505-2E9C-101B-9397-08002B2CF9AE}" pid="3" name="MSIP_Label_ea60d57e-af5b-4752-ac57-3e4f28ca11dc_Enabled">
    <vt:lpwstr>true</vt:lpwstr>
  </property>
  <property fmtid="{D5CDD505-2E9C-101B-9397-08002B2CF9AE}" pid="4" name="MSIP_Label_ea60d57e-af5b-4752-ac57-3e4f28ca11dc_SetDate">
    <vt:lpwstr>2022-01-26T16:52:45Z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7da7e645-722e-4770-b462-67c25155ec45</vt:lpwstr>
  </property>
  <property fmtid="{D5CDD505-2E9C-101B-9397-08002B2CF9AE}" pid="9" name="MSIP_Label_ea60d57e-af5b-4752-ac57-3e4f28ca11dc_ContentBits">
    <vt:lpwstr>0</vt:lpwstr>
  </property>
</Properties>
</file>