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5"/>
  </p:sldMasterIdLst>
  <p:notesMasterIdLst>
    <p:notesMasterId r:id="rId16"/>
  </p:notesMasterIdLst>
  <p:sldIdLst>
    <p:sldId id="256" r:id="rId6"/>
    <p:sldId id="292" r:id="rId7"/>
    <p:sldId id="293" r:id="rId8"/>
    <p:sldId id="294" r:id="rId9"/>
    <p:sldId id="297" r:id="rId10"/>
    <p:sldId id="298" r:id="rId11"/>
    <p:sldId id="295" r:id="rId12"/>
    <p:sldId id="296" r:id="rId13"/>
    <p:sldId id="300" r:id="rId14"/>
    <p:sldId id="301" r:id="rId15"/>
  </p:sldIdLst>
  <p:sldSz cx="9144000" cy="5143500" type="screen16x9"/>
  <p:notesSz cx="6858000" cy="9144000"/>
  <p:embeddedFontLst>
    <p:embeddedFont>
      <p:font typeface="Public Sans" panose="020B0604020202020204" charset="0"/>
      <p:regular r:id="rId17"/>
      <p:bold r:id="rId18"/>
      <p:italic r:id="rId19"/>
      <p:boldItalic r:id="rId20"/>
    </p:embeddedFont>
    <p:embeddedFont>
      <p:font typeface="Public Sans Thin" panose="020B0604020202020204" charset="0"/>
      <p:regular r:id="rId21"/>
      <p:bold r:id="rId22"/>
      <p:italic r:id="rId23"/>
      <p:boldItalic r:id="rId24"/>
    </p:embeddedFont>
    <p:embeddedFont>
      <p:font typeface="Segoe UI" panose="020B0502040204020203"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Pond, Rachel - OWCP" initials="PR-O" lastIdx="4" clrIdx="1">
    <p:extLst>
      <p:ext uri="{19B8F6BF-5375-455C-9EA6-DF929625EA0E}">
        <p15:presenceInfo xmlns:p15="http://schemas.microsoft.com/office/powerpoint/2012/main" userId="S-1-5-21-609670400-3822899875-428587463-2894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7147" autoAdjust="0"/>
  </p:normalViewPr>
  <p:slideViewPr>
    <p:cSldViewPr snapToGrid="0">
      <p:cViewPr varScale="1">
        <p:scale>
          <a:sx n="64" d="100"/>
          <a:sy n="64" d="100"/>
        </p:scale>
        <p:origin x="1268" y="4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customXml" Target="../customXml/item3.xml"/><Relationship Id="rId21" Type="http://schemas.openxmlformats.org/officeDocument/2006/relationships/font" Target="fonts/font5.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8.fntdata"/><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font" Target="fonts/font7.fntdata"/><Relationship Id="rId28" Type="http://schemas.openxmlformats.org/officeDocument/2006/relationships/font" Target="fonts/font12.fntdata"/><Relationship Id="rId10" Type="http://schemas.openxmlformats.org/officeDocument/2006/relationships/slide" Target="slides/slide5.xml"/><Relationship Id="rId19" Type="http://schemas.openxmlformats.org/officeDocument/2006/relationships/font" Target="fonts/font3.fntdata"/><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endParaRPr lang="en-US" sz="1100" b="0" i="0" u="none" strike="noStrike" cap="none" dirty="0">
              <a:solidFill>
                <a:srgbClr val="000000"/>
              </a:solidFill>
              <a:effectLst/>
              <a:latin typeface="Arial"/>
              <a:ea typeface="Arial"/>
              <a:cs typeface="Arial"/>
              <a:sym typeface="Arial"/>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867444"/>
          </a:xfrm>
          <a:prstGeom prst="rect">
            <a:avLst/>
          </a:prstGeom>
        </p:spPr>
        <p:txBody>
          <a:bodyPr spcFirstLastPara="1" wrap="square" lIns="91425" tIns="91425" rIns="91425" bIns="91425" anchor="ctr" anchorCtr="0">
            <a:normAutofit fontScale="90000"/>
          </a:bodyPr>
          <a:lstStyle/>
          <a:p>
            <a:r>
              <a:rPr lang="en-US" sz="4800" dirty="0">
                <a:latin typeface="Arial"/>
                <a:cs typeface="Arial"/>
              </a:rPr>
              <a:t>FY23 CX Action Plan</a:t>
            </a:r>
            <a:br>
              <a:rPr lang="en-US" sz="4800" b="1" dirty="0">
                <a:latin typeface="Arial" panose="020B0604020202020204" pitchFamily="34" charset="0"/>
                <a:cs typeface="Arial" panose="020B0604020202020204" pitchFamily="34" charset="0"/>
              </a:rPr>
            </a:br>
            <a:r>
              <a:rPr lang="en-US" sz="3000" b="0" dirty="0">
                <a:solidFill>
                  <a:srgbClr val="E42628"/>
                </a:solidFill>
                <a:latin typeface="Arial"/>
                <a:cs typeface="Arial"/>
              </a:rPr>
              <a:t>Office of Workers’ Compensation Programs: </a:t>
            </a:r>
            <a:br>
              <a:rPr lang="en-US" sz="3000" b="0" dirty="0">
                <a:latin typeface="Arial"/>
                <a:cs typeface="Arial"/>
              </a:rPr>
            </a:br>
            <a:r>
              <a:rPr lang="en-US" sz="3000" b="0">
                <a:solidFill>
                  <a:srgbClr val="E42628"/>
                </a:solidFill>
                <a:latin typeface="Arial"/>
                <a:cs typeface="Arial"/>
              </a:rPr>
              <a:t>Division of Energy Employees </a:t>
            </a:r>
            <a:br>
              <a:rPr lang="en-US" sz="3000" b="0" dirty="0">
                <a:solidFill>
                  <a:srgbClr val="E42628"/>
                </a:solidFill>
                <a:latin typeface="Arial"/>
                <a:cs typeface="Arial"/>
              </a:rPr>
            </a:br>
            <a:r>
              <a:rPr lang="en-US" sz="3000" b="0">
                <a:solidFill>
                  <a:srgbClr val="E42628"/>
                </a:solidFill>
                <a:latin typeface="Arial"/>
                <a:cs typeface="Arial"/>
              </a:rPr>
              <a:t>Occupational Illness Compensation </a:t>
            </a:r>
            <a:br>
              <a:rPr lang="en-US" sz="4000" b="0" dirty="0">
                <a:latin typeface="Arial" panose="020B0604020202020204" pitchFamily="34" charset="0"/>
                <a:cs typeface="Arial" panose="020B0604020202020204" pitchFamily="34" charset="0"/>
              </a:rPr>
            </a:br>
            <a:r>
              <a:rPr lang="en-US" sz="3200" b="0">
                <a:solidFill>
                  <a:schemeClr val="bg2"/>
                </a:solidFill>
                <a:latin typeface="Arial"/>
                <a:cs typeface="Arial"/>
              </a:rPr>
              <a:t>Department of Labor</a:t>
            </a:r>
            <a:endParaRPr sz="4000" b="0">
              <a:solidFill>
                <a:schemeClr val="bg2"/>
              </a:solidFill>
              <a:latin typeface="Arial"/>
              <a:cs typeface="Arial"/>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9773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4"/>
            <a:ext cx="7954644" cy="3713439"/>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a:cs typeface="Segoe UI"/>
              </a:rPr>
              <a:t>What we’re proud of this year:</a:t>
            </a:r>
            <a:br>
              <a:rPr lang="en-US" sz="1300" b="1" dirty="0">
                <a:latin typeface="Segoe UI" panose="020B0502040204020203" pitchFamily="34" charset="0"/>
                <a:cs typeface="Segoe UI" panose="020B0502040204020203" pitchFamily="34" charset="0"/>
              </a:rPr>
            </a:br>
            <a:endParaRPr lang="en-US" sz="1300" b="1" dirty="0">
              <a:solidFill>
                <a:srgbClr val="E42628"/>
              </a:solidFill>
              <a:latin typeface="Segoe UI" panose="020B0502040204020203" pitchFamily="34" charset="0"/>
              <a:cs typeface="Segoe UI" panose="020B0502040204020203" pitchFamily="34" charset="0"/>
            </a:endParaRPr>
          </a:p>
          <a:p>
            <a:pPr>
              <a:lnSpc>
                <a:spcPct val="125000"/>
              </a:lnSpc>
              <a:buSzPct val="75000"/>
            </a:pPr>
            <a:r>
              <a:rPr lang="en-US" sz="1100" b="1" dirty="0">
                <a:latin typeface="Segoe UI" panose="020B0502040204020203" pitchFamily="34" charset="0"/>
                <a:cs typeface="Segoe UI" panose="020B0502040204020203" pitchFamily="34" charset="0"/>
              </a:rPr>
              <a:t>Measurement: </a:t>
            </a:r>
            <a:r>
              <a:rPr lang="en-US" sz="1100" dirty="0">
                <a:latin typeface="Segoe UI" panose="020B0502040204020203" pitchFamily="34" charset="0"/>
                <a:cs typeface="Segoe UI" panose="020B0502040204020203" pitchFamily="34" charset="0"/>
              </a:rPr>
              <a:t>Constructed a CX survey, completed Paperwork Reduction Act process, </a:t>
            </a:r>
            <a:br>
              <a:rPr lang="en-US" sz="1100" dirty="0">
                <a:latin typeface="Segoe UI" panose="020B0502040204020203" pitchFamily="34" charset="0"/>
                <a:cs typeface="Segoe UI" panose="020B0502040204020203" pitchFamily="34" charset="0"/>
              </a:rPr>
            </a:br>
            <a:r>
              <a:rPr lang="en-US" sz="1100" dirty="0">
                <a:latin typeface="Segoe UI" panose="020B0502040204020203" pitchFamily="34" charset="0"/>
                <a:cs typeface="Segoe UI" panose="020B0502040204020203" pitchFamily="34" charset="0"/>
              </a:rPr>
              <a:t>received </a:t>
            </a:r>
            <a:r>
              <a:rPr lang="it-IT" sz="1100" dirty="0">
                <a:latin typeface="Segoe UI" panose="020B0502040204020203" pitchFamily="34" charset="0"/>
                <a:cs typeface="Segoe UI" panose="020B0502040204020203" pitchFamily="34" charset="0"/>
              </a:rPr>
              <a:t>OMB A-11 Section 280 Umbrella Clearance,</a:t>
            </a:r>
            <a:r>
              <a:rPr lang="en-US" sz="1100" dirty="0">
                <a:latin typeface="Segoe UI" panose="020B0502040204020203" pitchFamily="34" charset="0"/>
                <a:cs typeface="Segoe UI" panose="020B0502040204020203" pitchFamily="34" charset="0"/>
              </a:rPr>
              <a:t> and sent out first survey to 2000 claimants.</a:t>
            </a:r>
          </a:p>
          <a:p>
            <a:pPr>
              <a:buSzPct val="75000"/>
            </a:pPr>
            <a:r>
              <a:rPr lang="en-US" sz="1100" b="1" dirty="0">
                <a:latin typeface="Segoe UI" panose="020B0502040204020203" pitchFamily="34" charset="0"/>
                <a:cs typeface="Segoe UI" panose="020B0502040204020203" pitchFamily="34" charset="0"/>
              </a:rPr>
              <a:t>Governance and Strategy: </a:t>
            </a:r>
            <a:r>
              <a:rPr lang="en-US" sz="1100" dirty="0">
                <a:latin typeface="Segoe UI" panose="020B0502040204020203" pitchFamily="34" charset="0"/>
                <a:cs typeface="Segoe UI" panose="020B0502040204020203" pitchFamily="34" charset="0"/>
              </a:rPr>
              <a:t>Expanded our customer experience team by hiring a Customer Experience Strategist.</a:t>
            </a:r>
          </a:p>
          <a:p>
            <a:pPr>
              <a:buSzPct val="75000"/>
            </a:pPr>
            <a:r>
              <a:rPr lang="en-US" sz="1100" b="1" dirty="0">
                <a:latin typeface="Segoe UI" panose="020B0502040204020203" pitchFamily="34" charset="0"/>
                <a:cs typeface="Segoe UI" panose="020B0502040204020203" pitchFamily="34" charset="0"/>
              </a:rPr>
              <a:t>Culture and Organization: </a:t>
            </a:r>
            <a:r>
              <a:rPr lang="en-US" sz="1100" dirty="0">
                <a:latin typeface="Segoe UI" panose="020B0502040204020203" pitchFamily="34" charset="0"/>
                <a:cs typeface="Segoe UI" panose="020B0502040204020203" pitchFamily="34" charset="0"/>
              </a:rPr>
              <a:t>Customer experience measures are included in SES and GS performance plans.</a:t>
            </a:r>
          </a:p>
          <a:p>
            <a:pPr>
              <a:buSzPct val="75000"/>
            </a:pPr>
            <a:r>
              <a:rPr lang="en-US" sz="1100" b="1">
                <a:latin typeface="Segoe UI"/>
                <a:cs typeface="Segoe UI"/>
              </a:rPr>
              <a:t>Customer Understanding: </a:t>
            </a:r>
            <a:r>
              <a:rPr lang="en-US" sz="1100">
                <a:latin typeface="Segoe UI"/>
                <a:cs typeface="Segoe UI"/>
              </a:rPr>
              <a:t>DEEOIC understands that our customers are employees of the Department of Energy, its contractors and subcontractors, and/or their survivors, who became ill as a result of their work at specified Federal nuclear weapons facilities or certain uranium mines from the early 1940’s until the present.</a:t>
            </a:r>
            <a:endParaRPr lang="en-US" sz="110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Service Design: </a:t>
            </a:r>
            <a:r>
              <a:rPr lang="en-US" sz="1100" dirty="0">
                <a:latin typeface="Segoe UI" panose="020B0502040204020203" pitchFamily="34" charset="0"/>
                <a:cs typeface="Segoe UI" panose="020B0502040204020203" pitchFamily="34" charset="0"/>
              </a:rPr>
              <a:t>Updated call monitoring project to check service implementation and measure customer satisfaction.</a:t>
            </a:r>
            <a:br>
              <a:rPr lang="en-US" sz="1100" dirty="0">
                <a:latin typeface="Segoe UI" panose="020B0502040204020203" pitchFamily="34" charset="0"/>
                <a:cs typeface="Segoe UI" panose="020B0502040204020203" pitchFamily="34" charset="0"/>
              </a:rPr>
            </a:b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br>
              <a:rPr lang="en-US" sz="1300" b="1" dirty="0">
                <a:solidFill>
                  <a:srgbClr val="E42628"/>
                </a:solidFill>
                <a:latin typeface="Segoe UI" panose="020B0502040204020203" pitchFamily="34" charset="0"/>
                <a:cs typeface="Segoe UI" panose="020B0502040204020203" pitchFamily="34" charset="0"/>
              </a:rPr>
            </a:br>
            <a:endParaRPr lang="en-US" sz="1300" dirty="0">
              <a:latin typeface="Segoe UI" panose="020B0502040204020203" pitchFamily="34" charset="0"/>
              <a:cs typeface="Segoe UI" panose="020B0502040204020203" pitchFamily="34" charset="0"/>
            </a:endParaRPr>
          </a:p>
          <a:p>
            <a:pPr marL="114300" indent="0">
              <a:buSzPct val="75000"/>
              <a:buNone/>
            </a:pPr>
            <a:r>
              <a:rPr lang="en-US" sz="1100" dirty="0">
                <a:solidFill>
                  <a:schemeClr val="tx1"/>
                </a:solidFill>
                <a:latin typeface="Segoe UI"/>
                <a:cs typeface="Segoe UI"/>
              </a:rPr>
              <a:t>Through the 2021 Capacity Assessment, we have identified a need to deepen our understanding of customer experience, including the need to determine which touchpoints are most important to our claimants and which ones are highest/lowest in satisfaction in order to build trust. We would benefit from developing a robust CX strategy with systematic and continued data collection mechanisms. We intend to develop a plan for how we use customer feedback to drive improvements in overall program operation, including service delivery, and clarity of correspondence and program information.</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br>
              <a:rPr lang="en-US" sz="1300" b="1" dirty="0">
                <a:solidFill>
                  <a:srgbClr val="E42628"/>
                </a:solidFill>
                <a:latin typeface="Segoe UI" panose="020B0502040204020203" pitchFamily="34" charset="0"/>
                <a:cs typeface="Segoe UI" panose="020B0502040204020203" pitchFamily="34" charset="0"/>
              </a:rPr>
            </a:br>
            <a:endParaRPr lang="en-US" sz="1300" b="1" dirty="0">
              <a:solidFill>
                <a:srgbClr val="E42628"/>
              </a:solidFill>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Telemedicine: </a:t>
            </a:r>
            <a:r>
              <a:rPr lang="en-US" sz="1100" dirty="0">
                <a:latin typeface="Segoe UI" panose="020B0502040204020203" pitchFamily="34" charset="0"/>
                <a:cs typeface="Segoe UI" panose="020B0502040204020203" pitchFamily="34" charset="0"/>
              </a:rPr>
              <a:t>In accordance with DEEOIC policy and procedure, it is necessary for claimants to undergo a face-to-face examination with their physician within 60 days of the date of a Letter of Medical Necessity (LMN) supporting any request for a claimant to receive home and residential healthcare or durable medical equipment. Because of new restrictions imposed to limit interpersonal contact, DEEOIC is temporarily permitting Medical Benefit Examiner (MBE) staff to accept LMNs that a physician prepares using information collected from alternative methods of patient evaluation.</a:t>
            </a:r>
          </a:p>
          <a:p>
            <a:pPr>
              <a:buSzPct val="75000"/>
            </a:pPr>
            <a:endParaRPr lang="en-US" sz="1100" dirty="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Telework: </a:t>
            </a:r>
            <a:r>
              <a:rPr lang="en-US" sz="1100" dirty="0">
                <a:latin typeface="Segoe UI" panose="020B0502040204020203" pitchFamily="34" charset="0"/>
                <a:cs typeface="Segoe UI" panose="020B0502040204020203" pitchFamily="34" charset="0"/>
              </a:rPr>
              <a:t>Employees have been teleworking 100% since March 2020. Employees have demonstrated the ability to maintain quality and timeliness while in a telework posture. As a result, increased post-pandemic telework has been negotiated and most employees will continue to telework 4 days a week. </a:t>
            </a:r>
            <a:br>
              <a:rPr lang="en-US" sz="1100" dirty="0">
                <a:latin typeface="Segoe UI" panose="020B0502040204020203" pitchFamily="34" charset="0"/>
                <a:cs typeface="Segoe UI" panose="020B0502040204020203" pitchFamily="34" charset="0"/>
              </a:rPr>
            </a:br>
            <a:endParaRPr lang="en-US" sz="1100" dirty="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Electronic Records:  </a:t>
            </a:r>
            <a:r>
              <a:rPr lang="en-US" sz="1100" dirty="0">
                <a:latin typeface="Segoe UI" panose="020B0502040204020203" pitchFamily="34" charset="0"/>
                <a:cs typeface="Segoe UI" panose="020B0502040204020203" pitchFamily="34" charset="0"/>
              </a:rPr>
              <a:t>All active paper case files have been scanned into the OWCP Imaging System (OIS) and are now available for staff to access remotely. This practice has become a standard operating procedure and will continue post-pandemic.</a:t>
            </a:r>
            <a:br>
              <a:rPr lang="en-US" sz="1100" dirty="0">
                <a:latin typeface="Segoe UI" panose="020B0502040204020203" pitchFamily="34" charset="0"/>
                <a:cs typeface="Segoe UI" panose="020B0502040204020203" pitchFamily="34" charset="0"/>
              </a:rPr>
            </a:br>
            <a:endParaRPr lang="en-US" sz="1100" dirty="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Caseload Distribution</a:t>
            </a:r>
            <a:r>
              <a:rPr lang="en-US" sz="1100" dirty="0">
                <a:latin typeface="Segoe UI" panose="020B0502040204020203" pitchFamily="34" charset="0"/>
                <a:cs typeface="Segoe UI" panose="020B0502040204020203" pitchFamily="34" charset="0"/>
              </a:rPr>
              <a:t>: All Energy claims are now distributed based on nationwide staffing, and not geographically, resulting in claims examiners having more equitable caseloads in every office. This results in increased efficiency processing for our customers.</a:t>
            </a:r>
          </a:p>
          <a:p>
            <a:pPr marL="114300" indent="0">
              <a:buSzPct val="75000"/>
              <a:buNone/>
            </a:pPr>
            <a:endParaRPr lang="en-US" sz="1100" dirty="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Resource Center Assistance: </a:t>
            </a:r>
            <a:r>
              <a:rPr lang="en-US" sz="1100" dirty="0">
                <a:latin typeface="Segoe UI" panose="020B0502040204020203" pitchFamily="34" charset="0"/>
                <a:cs typeface="Segoe UI" panose="020B0502040204020203" pitchFamily="34" charset="0"/>
              </a:rPr>
              <a:t>Resource Centers (RCs), which previously operated primarily through in-person assistance, are providing telephone and limited at-home assistance in order to continue operations. When needed, and following CDC guidance on social distancing &amp; personal protective equipment, the RCs provided at-home customer service to terminal claimants throughout the last year. Resource Centers have maintained drop boxes outside the office access door for individuals to deliver claim related documents, such as those that require a wet signature and cannot be submitted electronically.</a:t>
            </a:r>
          </a:p>
          <a:p>
            <a:pPr>
              <a:buSzPct val="75000"/>
            </a:pPr>
            <a:endParaRPr lang="en-US" sz="1100" dirty="0">
              <a:latin typeface="Segoe UI" panose="020B0502040204020203" pitchFamily="34" charset="0"/>
              <a:cs typeface="Segoe UI" panose="020B0502040204020203" pitchFamily="34" charset="0"/>
            </a:endParaRPr>
          </a:p>
          <a:p>
            <a:pPr marL="0" indent="0">
              <a:buNone/>
            </a:pPr>
            <a:endParaRPr lang="en-US" sz="1100" dirty="0">
              <a:solidFill>
                <a:srgbClr val="000000"/>
              </a:solidFill>
            </a:endParaRPr>
          </a:p>
          <a:p>
            <a:pPr>
              <a:buSzPct val="75000"/>
            </a:pPr>
            <a:endParaRPr lang="en-US" sz="1100" dirty="0">
              <a:latin typeface="Segoe UI" panose="020B0502040204020203" pitchFamily="34" charset="0"/>
              <a:cs typeface="Segoe UI" panose="020B0502040204020203" pitchFamily="34" charset="0"/>
            </a:endParaRPr>
          </a:p>
          <a:p>
            <a:pPr>
              <a:buSzPct val="75000"/>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737932"/>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DEEOIC serves employees of the Department of Energy, its contractors and subcontractors, and/or their survivors, who became ill as a result of their work at specified Federal nuclear weapons facilities or certain uranium mines from the early 1940’s until the present.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latin typeface="Segoe UI"/>
                <a:cs typeface="Segoe UI"/>
              </a:rPr>
              <a:t>DEEOIC’s underserved communities are typically low-income, from rural populations, and American Indians and/or those residing on American Indian reservations. These populations may encounter language barriers and limited program access due to lack of internet or access to information due to their rural locations. DEEOIC currently conducts a large number of outreach events per month to reach these individuals. Typically we conduct outreach in person, but during the pandemic all outreach has been virtual. We plan to continue virtual outreach and reinstate in-person outreach events to these populations as soon as feasible. DEEOIC Resource Centers were established to reside in communities, many of which are rural, that have been most affected by illness as a result of working in nuclear weapons facilities. </a:t>
            </a:r>
            <a:br>
              <a:rPr lang="en-US" sz="1100" dirty="0">
                <a:latin typeface="Segoe UI" panose="020B0502040204020203" pitchFamily="34" charset="0"/>
                <a:cs typeface="Segoe UI" panose="020B0502040204020203" pitchFamily="34" charset="0"/>
              </a:rPr>
            </a:b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a:cs typeface="Segoe UI"/>
              </a:rPr>
              <a:t>Where do we have a knowledge gap about individuals’ interactions with our service we need evidence to fill?</a:t>
            </a:r>
          </a:p>
          <a:p>
            <a:pPr marL="114300" indent="0">
              <a:buSzPct val="75000"/>
              <a:buNone/>
            </a:pPr>
            <a:r>
              <a:rPr lang="en-US" sz="1100" dirty="0">
                <a:latin typeface="Segoe UI" panose="020B0502040204020203" pitchFamily="34" charset="0"/>
                <a:cs typeface="Segoe UI" panose="020B0502040204020203" pitchFamily="34" charset="0"/>
              </a:rPr>
              <a:t>We are not aware of specific barriers within our program, faced by people of color, LGBTQ+ people, women, or other unidentified groups who have been historically underserved, marginalized or discriminated against.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DEEOIC will conduct a customer experience survey to gather feedback that will inform strategies for advancing equity and better engaging traditionally disenfranchised communities. The survey will provide space for respondents to provide optional demographic information. Survey questions will be designed to identify barriers of entry to the program in order to ascertain whether there are specific groups that are disparately experiencing challenges. Based on the analysis of the survey results, DEEOIC will strategize solutions to address those challenges and make program improvements that address equity and access.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We will also work to identify medical providers, and non-profit and community-based organizations that serve underserved populations residing within the communities that service DEEOIC’s Resource Centers and in communities where former Department of Energy facilities with potentially impacted employees were located in order to provide additional exposure to the Energy program. </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Launch Claimant Access Portal	</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57861" y="1062671"/>
            <a:ext cx="7954644" cy="3860396"/>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600" dirty="0">
                <a:latin typeface="Segoe UI" panose="020B0502040204020203" pitchFamily="34" charset="0"/>
                <a:cs typeface="Segoe UI" panose="020B0502040204020203" pitchFamily="34" charset="0"/>
              </a:rPr>
              <a:t>Claimants and/or their Authorized Representatives currently submit documents related to their claim via an electronic document portal, mail, or fax. They are not able to see what documents are included in their case file without formally requesting a copy of their file. DEEOIC Resource Centers often receive calls from claimants who want to know if documents have been received and added to their case file. The Claimant Access Portal will empower the claimant to access their case file at any time, and to be able to view all case-related submissions, correspondence, decisions, and notes from their phone interactions. This action aims to increase customer satisfaction and accessibility. Claimants will be less affected by delays or losses related to paper mail service, and will have a comprehensive record of their case available at any time. </a:t>
            </a:r>
          </a:p>
          <a:p>
            <a:pPr marL="114300" indent="0">
              <a:buSzPct val="75000"/>
              <a:buNone/>
            </a:pPr>
            <a:br>
              <a:rPr lang="en-US" sz="3600" b="1" dirty="0">
                <a:solidFill>
                  <a:srgbClr val="E42628"/>
                </a:solidFill>
                <a:latin typeface="Segoe UI" panose="020B0502040204020203" pitchFamily="34" charset="0"/>
                <a:cs typeface="Segoe UI" panose="020B0502040204020203" pitchFamily="34" charset="0"/>
              </a:rPr>
            </a:br>
            <a:r>
              <a:rPr lang="en-US" sz="4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600" dirty="0">
                <a:latin typeface="Segoe UI" panose="020B0502040204020203" pitchFamily="34" charset="0"/>
                <a:cs typeface="Segoe UI" panose="020B0502040204020203" pitchFamily="34" charset="0"/>
              </a:rPr>
              <a:t>This project is a priority for DEEOIC because it will enhance and improve the claimant’s experience. Transparency and accessibility build customer trust. Use of customer portals has been associated with positive outcomes in engagement and satisfaction. This action will also decrease staff burden of processing requests for case files.</a:t>
            </a:r>
            <a:br>
              <a:rPr lang="en-US" sz="3600" dirty="0">
                <a:latin typeface="Segoe UI" panose="020B0502040204020203" pitchFamily="34" charset="0"/>
                <a:cs typeface="Segoe UI" panose="020B0502040204020203" pitchFamily="34" charset="0"/>
              </a:rPr>
            </a:b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600" dirty="0">
                <a:latin typeface="Segoe UI" panose="020B0502040204020203" pitchFamily="34" charset="0"/>
                <a:cs typeface="Segoe UI" panose="020B0502040204020203" pitchFamily="34" charset="0"/>
              </a:rPr>
              <a:t>DEEOIC leadership, contract staff.</a:t>
            </a:r>
          </a:p>
          <a:p>
            <a:pPr marL="114300" indent="0">
              <a:buSzPct val="75000"/>
              <a:buNone/>
            </a:pPr>
            <a:endParaRPr lang="en-US" sz="3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a:buSzPct val="75000"/>
            </a:pPr>
            <a:r>
              <a:rPr lang="en-US" sz="3600" dirty="0">
                <a:latin typeface="Segoe UI" panose="020B0502040204020203" pitchFamily="34" charset="0"/>
                <a:cs typeface="Segoe UI" panose="020B0502040204020203" pitchFamily="34" charset="0"/>
              </a:rPr>
              <a:t>Q2: Implement Claimant Access Portal for Employee Claimants and their Authorized Representatives and Powers of Attorney by March 31, 2022.</a:t>
            </a:r>
          </a:p>
          <a:p>
            <a:pPr>
              <a:buSzPct val="75000"/>
            </a:pPr>
            <a:r>
              <a:rPr lang="en-US" sz="3600" dirty="0">
                <a:latin typeface="Segoe UI" panose="020B0502040204020203" pitchFamily="34" charset="0"/>
                <a:cs typeface="Segoe UI" panose="020B0502040204020203" pitchFamily="34" charset="0"/>
              </a:rPr>
              <a:t>Q4: Implement Claimant Access Portal for a limited group of Survivor Claimants and their Authorized Representatives and Powers of Attorney by September 30, 2022.</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3600" dirty="0">
                <a:latin typeface="Segoe UI" panose="020B0502040204020203" pitchFamily="34" charset="0"/>
                <a:cs typeface="Segoe UI" panose="020B0502040204020203" pitchFamily="34" charset="0"/>
              </a:rPr>
              <a:t>We will conduct an analysis of the customers who access the portal, and will also compare the number of case file requests from before and after the launch of the portal.</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600" dirty="0">
                <a:latin typeface="Segoe UI" panose="020B0502040204020203" pitchFamily="34" charset="0"/>
                <a:cs typeface="Segoe UI" panose="020B0502040204020203" pitchFamily="34" charset="0"/>
              </a:rPr>
              <a:t>In FYs 20 and 21, a contract was secured and IT and budget resources were allocated. Continued project management, product development and allocation of time will enable the portal to be launched in FY22.</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Deepen Customer Understanding </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600" dirty="0">
                <a:latin typeface="Segoe UI" panose="020B0502040204020203" pitchFamily="34" charset="0"/>
                <a:cs typeface="Segoe UI" panose="020B0502040204020203" pitchFamily="34" charset="0"/>
              </a:rPr>
              <a:t>This action aims to improve customer satisfaction. Understanding the customer is key to providing a good customer experience. In order to best serve our customers, we plan to build and refine our knowledge of the customer’s experience through a variety of methods. We </a:t>
            </a:r>
            <a:r>
              <a:rPr lang="en-US" sz="3600" dirty="0">
                <a:latin typeface="Segoe UI" panose="020B0502040204020203" pitchFamily="34" charset="0"/>
                <a:cs typeface="Segoe UI" panose="020B0502040204020203" pitchFamily="34" charset="0"/>
                <a:sym typeface="Arial"/>
              </a:rPr>
              <a:t>will identify ways to improve the program’s understanding of stakeholders based on their inquiries through correspondence and other communications, as well as work to develop a future-state data collection and surveying toolset. </a:t>
            </a:r>
            <a:endParaRPr lang="en-US" sz="3600" dirty="0">
              <a:latin typeface="Segoe UI" panose="020B0502040204020203" pitchFamily="34" charset="0"/>
              <a:cs typeface="Segoe UI" panose="020B0502040204020203" pitchFamily="34" charset="0"/>
            </a:endParaRPr>
          </a:p>
          <a:p>
            <a:pPr marL="114300" indent="0">
              <a:buSzPct val="75000"/>
              <a:buNone/>
            </a:pPr>
            <a:br>
              <a:rPr lang="en-US" sz="3600" b="1" dirty="0">
                <a:solidFill>
                  <a:srgbClr val="E42628"/>
                </a:solidFill>
                <a:latin typeface="Segoe UI" panose="020B0502040204020203" pitchFamily="34" charset="0"/>
                <a:cs typeface="Segoe UI" panose="020B0502040204020203" pitchFamily="34" charset="0"/>
              </a:rPr>
            </a:br>
            <a:r>
              <a:rPr lang="en-US" sz="4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600" dirty="0">
                <a:latin typeface="Segoe UI" panose="020B0502040204020203" pitchFamily="34" charset="0"/>
                <a:cs typeface="Segoe UI" panose="020B0502040204020203" pitchFamily="34" charset="0"/>
              </a:rPr>
              <a:t>This action falls under the Customer Understanding section of the 2021 Capacity Assessment. To improve our performance in this category, we will complete this action which will include determining what matters most to our customers, what customer touchpoints are the most important, and which touchpoints and journeys are highest (build trust) and lowest (erode trust) in satisfaction. Collecting and analyzing this data will lead us to identify areas in which we can improve operations and service delivery.</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600" dirty="0">
                <a:latin typeface="Segoe UI" panose="020B0502040204020203" pitchFamily="34" charset="0"/>
                <a:cs typeface="Segoe UI" panose="020B0502040204020203" pitchFamily="34" charset="0"/>
              </a:rPr>
              <a:t>DEEOIC’s Branch of Outreach and Technical Assistance staff, primarily the Customer Experience Strategist and Stakeholder Engagement Analyst.</a:t>
            </a:r>
          </a:p>
          <a:p>
            <a:pPr marL="114300" indent="0">
              <a:buSzPct val="75000"/>
              <a:buNone/>
            </a:pPr>
            <a:endParaRPr lang="en-US" sz="3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a:buSzPct val="75000"/>
            </a:pPr>
            <a:r>
              <a:rPr lang="en-US" sz="3600" dirty="0">
                <a:latin typeface="Segoe UI" panose="020B0502040204020203" pitchFamily="34" charset="0"/>
                <a:cs typeface="Segoe UI" panose="020B0502040204020203" pitchFamily="34" charset="0"/>
              </a:rPr>
              <a:t>Revise phone survey questions and deploy new survey</a:t>
            </a:r>
          </a:p>
          <a:p>
            <a:pPr>
              <a:buSzPct val="75000"/>
            </a:pPr>
            <a:r>
              <a:rPr lang="en-US" sz="3600" dirty="0">
                <a:latin typeface="Segoe UI" panose="020B0502040204020203" pitchFamily="34" charset="0"/>
                <a:cs typeface="Segoe UI" panose="020B0502040204020203" pitchFamily="34" charset="0"/>
              </a:rPr>
              <a:t>Revise webinar survey questions and deploy new survey</a:t>
            </a:r>
          </a:p>
          <a:p>
            <a:pPr>
              <a:buSzPct val="75000"/>
            </a:pPr>
            <a:r>
              <a:rPr lang="en-US" sz="3600" dirty="0">
                <a:latin typeface="Segoe UI" panose="020B0502040204020203" pitchFamily="34" charset="0"/>
                <a:cs typeface="Segoe UI" panose="020B0502040204020203" pitchFamily="34" charset="0"/>
              </a:rPr>
              <a:t>Complete journey mapping project to inform enhancement efforts</a:t>
            </a:r>
          </a:p>
          <a:p>
            <a:pPr>
              <a:buSzPct val="75000"/>
            </a:pPr>
            <a:r>
              <a:rPr lang="en-US" sz="3600" dirty="0">
                <a:latin typeface="Segoe UI" panose="020B0502040204020203" pitchFamily="34" charset="0"/>
                <a:cs typeface="Segoe UI" panose="020B0502040204020203" pitchFamily="34" charset="0"/>
              </a:rPr>
              <a:t>Collect and analyze service level indicators (e.g., wait times, website utilization data)</a:t>
            </a:r>
          </a:p>
          <a:p>
            <a:pPr>
              <a:buSzPct val="75000"/>
            </a:pPr>
            <a:r>
              <a:rPr lang="en-US" sz="3600" dirty="0">
                <a:latin typeface="Segoe UI" panose="020B0502040204020203" pitchFamily="34" charset="0"/>
                <a:cs typeface="Segoe UI" panose="020B0502040204020203" pitchFamily="34" charset="0"/>
              </a:rPr>
              <a:t>Conduct 3-4 surveys to gather stakeholder feedback at various points in the adjudication process</a:t>
            </a:r>
          </a:p>
          <a:p>
            <a:pPr lvl="1">
              <a:buSzPct val="75000"/>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3600" dirty="0">
                <a:latin typeface="Segoe UI" panose="020B0502040204020203" pitchFamily="34" charset="0"/>
                <a:cs typeface="Segoe UI" panose="020B0502040204020203" pitchFamily="34" charset="0"/>
              </a:rPr>
              <a:t>Through an analysis of the feedback that is collected and the ability to develop a plan for service delivery improvement based on the analysis.</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600" dirty="0">
                <a:latin typeface="Segoe UI" panose="020B0502040204020203" pitchFamily="34" charset="0"/>
                <a:cs typeface="Segoe UI" panose="020B0502040204020203" pitchFamily="34" charset="0"/>
              </a:rPr>
              <a:t>Resources and staff training for journey mapping project, collaboration with contractors and internal staff to complete surveys.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a:t>
            </a:r>
            <a:br>
              <a:rPr lang="en-US" dirty="0"/>
            </a:br>
            <a:r>
              <a:rPr lang="en-US" dirty="0"/>
              <a:t>Digital Improvement Planning</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729768"/>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400" dirty="0">
                <a:latin typeface="Segoe UI" panose="020B0502040204020203" pitchFamily="34" charset="0"/>
                <a:cs typeface="Segoe UI" panose="020B0502040204020203" pitchFamily="34" charset="0"/>
              </a:rPr>
              <a:t>Over the last several years, customer expectations have evolved in regards to digital customer channels and technology. Customers have high expectations for quality of service. DEEOIC customers have expressed the desire to be able to access their case files and file claims electronically. After completing the Claimant Access Portal project in FY22, DEEOIC will determine what customer touchpoint can next benefit from technological improvement and digital development.</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400" dirty="0">
                <a:latin typeface="Segoe UI" panose="020B0502040204020203" pitchFamily="34" charset="0"/>
                <a:cs typeface="Segoe UI" panose="020B0502040204020203" pitchFamily="34" charset="0"/>
              </a:rPr>
              <a:t>DEEOIC is committed to improving service delivery and tailoring service to meet the needs of the customer. Delivering a good digital customer experience is key to meeting customer expectations. Customers want to access services in the most convenient way possible. DEEOIC wants to provide a good customer experience by creating the opportunity for customers to use digital platforms and up to date technology.</a:t>
            </a:r>
            <a:br>
              <a:rPr lang="en-US" sz="1200" dirty="0">
                <a:latin typeface="Segoe UI" panose="020B0502040204020203" pitchFamily="34" charset="0"/>
                <a:cs typeface="Segoe UI" panose="020B0502040204020203" pitchFamily="34" charset="0"/>
              </a:rPr>
            </a:br>
            <a:endParaRPr lang="en-US" sz="12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400" dirty="0">
                <a:latin typeface="Segoe UI" panose="020B0502040204020203" pitchFamily="34" charset="0"/>
                <a:cs typeface="Segoe UI" panose="020B0502040204020203" pitchFamily="34" charset="0"/>
              </a:rPr>
              <a:t>DEEOIC Leadership, Branch of Outreach and Technical Assistance staff, IT staff.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1400" dirty="0">
                <a:latin typeface="Segoe UI" panose="020B0502040204020203" pitchFamily="34" charset="0"/>
                <a:cs typeface="Segoe UI" panose="020B0502040204020203" pitchFamily="34" charset="0"/>
              </a:rPr>
              <a:t>Establish working group/planning team</a:t>
            </a:r>
          </a:p>
          <a:p>
            <a:pPr>
              <a:buSzPct val="75000"/>
            </a:pPr>
            <a:r>
              <a:rPr lang="en-US" sz="1400" dirty="0">
                <a:latin typeface="Segoe UI" panose="020B0502040204020203" pitchFamily="34" charset="0"/>
                <a:cs typeface="Segoe UI" panose="020B0502040204020203" pitchFamily="34" charset="0"/>
              </a:rPr>
              <a:t>Identify opportunities for improvement</a:t>
            </a:r>
          </a:p>
          <a:p>
            <a:pPr>
              <a:buSzPct val="75000"/>
            </a:pPr>
            <a:r>
              <a:rPr lang="en-US" sz="1400" dirty="0">
                <a:latin typeface="Segoe UI" panose="020B0502040204020203" pitchFamily="34" charset="0"/>
                <a:cs typeface="Segoe UI" panose="020B0502040204020203" pitchFamily="34" charset="0"/>
              </a:rPr>
              <a:t>Budget planning</a:t>
            </a:r>
          </a:p>
          <a:p>
            <a:pPr>
              <a:buSzPct val="75000"/>
            </a:pPr>
            <a:r>
              <a:rPr lang="en-US" sz="1400" dirty="0">
                <a:latin typeface="Segoe UI" panose="020B0502040204020203" pitchFamily="34" charset="0"/>
                <a:cs typeface="Segoe UI" panose="020B0502040204020203" pitchFamily="34" charset="0"/>
              </a:rPr>
              <a:t>Identify expected solutions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br>
              <a:rPr lang="en-US" sz="1400" b="1" dirty="0">
                <a:solidFill>
                  <a:srgbClr val="E42628"/>
                </a:solidFill>
                <a:latin typeface="Segoe UI" panose="020B0502040204020203" pitchFamily="34" charset="0"/>
                <a:cs typeface="Segoe UI" panose="020B0502040204020203" pitchFamily="34" charset="0"/>
              </a:rPr>
            </a:br>
            <a:r>
              <a:rPr lang="en-US" sz="1400" dirty="0">
                <a:latin typeface="Segoe UI" panose="020B0502040204020203" pitchFamily="34" charset="0"/>
                <a:cs typeface="Segoe UI" panose="020B0502040204020203" pitchFamily="34" charset="0"/>
              </a:rPr>
              <a:t>We will measure whether this action was effective based on being able to generate a project management plan by the end of the planning process.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400" dirty="0">
                <a:latin typeface="Segoe UI" panose="020B0502040204020203" pitchFamily="34" charset="0"/>
                <a:cs typeface="Segoe UI" panose="020B0502040204020203" pitchFamily="34" charset="0"/>
              </a:rPr>
              <a:t>Staff resources and time, budget resources.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a:t>
            </a:r>
            <a:br>
              <a:rPr lang="en-US" dirty="0"/>
            </a:br>
            <a:r>
              <a:rPr lang="en-US" dirty="0"/>
              <a:t>Implementation of FY22 Customer Needs Analysis</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300" dirty="0">
                <a:latin typeface="Segoe UI" panose="020B0502040204020203" pitchFamily="34" charset="0"/>
                <a:cs typeface="Segoe UI" panose="020B0502040204020203" pitchFamily="34" charset="0"/>
              </a:rPr>
              <a:t>This action will address the customer needs discovered through the completion of the FY22 Action: Deepen Customer Understanding. The ultimate goal is customer satisfaction through improved service delivery and program interactions.</a:t>
            </a:r>
            <a:br>
              <a:rPr lang="en-US" sz="1300" dirty="0">
                <a:latin typeface="Segoe UI" panose="020B0502040204020203" pitchFamily="34" charset="0"/>
                <a:cs typeface="Segoe UI" panose="020B0502040204020203" pitchFamily="34" charset="0"/>
              </a:rPr>
            </a:br>
            <a:endParaRPr lang="en-US" sz="13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300" dirty="0">
                <a:latin typeface="Segoe UI" panose="020B0502040204020203" pitchFamily="34" charset="0"/>
                <a:cs typeface="Segoe UI" panose="020B0502040204020203" pitchFamily="34" charset="0"/>
              </a:rPr>
              <a:t>As a HISP and CX-mindful agency we strive to continually improve service delivery and quality. In order to implement the Federal Government’s CX framework as laid out in OMB Circular No. A-11 Section 280, we are charged to receive and act upon customer feedback to drive performance improvement and service recovery.</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300" dirty="0">
                <a:latin typeface="Segoe UI" panose="020B0502040204020203" pitchFamily="34" charset="0"/>
                <a:cs typeface="Segoe UI" panose="020B0502040204020203" pitchFamily="34" charset="0"/>
              </a:rPr>
              <a:t>DEEOIC’s Branch of Outreach and Technical Assistance staff, primarily the Customer Experience Strategist and Stakeholder Engagement Analyst.</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1300" dirty="0">
                <a:latin typeface="Segoe UI" panose="020B0502040204020203" pitchFamily="34" charset="0"/>
                <a:cs typeface="Segoe UI" panose="020B0502040204020203" pitchFamily="34" charset="0"/>
              </a:rPr>
              <a:t>Develop a plan to implement</a:t>
            </a:r>
          </a:p>
          <a:p>
            <a:pPr>
              <a:buSzPct val="75000"/>
            </a:pPr>
            <a:r>
              <a:rPr lang="en-US" sz="1300" dirty="0">
                <a:latin typeface="Segoe UI" panose="020B0502040204020203" pitchFamily="34" charset="0"/>
                <a:cs typeface="Segoe UI" panose="020B0502040204020203" pitchFamily="34" charset="0"/>
              </a:rPr>
              <a:t>Dedicate budget funds </a:t>
            </a:r>
          </a:p>
          <a:p>
            <a:pPr>
              <a:buSzPct val="75000"/>
            </a:pPr>
            <a:r>
              <a:rPr lang="en-US" sz="1300" dirty="0">
                <a:latin typeface="Segoe UI" panose="020B0502040204020203" pitchFamily="34" charset="0"/>
                <a:cs typeface="Segoe UI" panose="020B0502040204020203" pitchFamily="34" charset="0"/>
              </a:rPr>
              <a:t>Implement the plan</a:t>
            </a:r>
          </a:p>
          <a:p>
            <a:pPr>
              <a:buSzPct val="75000"/>
            </a:pPr>
            <a:r>
              <a:rPr lang="en-US" sz="1300" dirty="0">
                <a:latin typeface="Segoe UI" panose="020B0502040204020203" pitchFamily="34" charset="0"/>
                <a:cs typeface="Segoe UI" panose="020B0502040204020203" pitchFamily="34" charset="0"/>
              </a:rPr>
              <a:t>Educate the customers on changes in service delivery</a:t>
            </a:r>
          </a:p>
          <a:p>
            <a:pPr marL="114300" indent="0">
              <a:buSzPct val="75000"/>
              <a:buNone/>
            </a:pPr>
            <a:endParaRPr lang="en-US" sz="13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300" dirty="0">
                <a:latin typeface="Segoe UI" panose="020B0502040204020203" pitchFamily="34" charset="0"/>
                <a:cs typeface="Segoe UI" panose="020B0502040204020203" pitchFamily="34" charset="0"/>
              </a:rPr>
              <a:t>We will collect stakeholder feedback on changes in service delivery and overall program operations and compare it to the baseline data collected in FYs 21 and 22</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300" dirty="0">
                <a:latin typeface="Segoe UI" panose="020B0502040204020203" pitchFamily="34" charset="0"/>
                <a:cs typeface="Segoe UI" panose="020B0502040204020203" pitchFamily="34" charset="0"/>
              </a:rPr>
              <a:t>Data and analysis from FY22 Action: Deepen Customer Understanding, staff resources and time, budget resources. </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775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OWCP,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Update existing rules and policies, consistent with applicable law and to the extent practicable, to allow individuals entitled to medical treatment under their workers’ compensation plans to conduct their routine medical treatment appointments using telehealth platforms</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Update rules, policies, and procedures to eliminate, consistent with applicable law and to the extent practicable, requirements for workers’ compensation claimants to submit physical documents, but to retain the option for physical submission for claimants who cannot otherwise submit them</a:t>
            </a: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B9BA9A5B67DD499EA01133F843F8D8" ma:contentTypeVersion="8" ma:contentTypeDescription="Create a new document." ma:contentTypeScope="" ma:versionID="3a288116080f636a806056b5a9fb1e47">
  <xsd:schema xmlns:xsd="http://www.w3.org/2001/XMLSchema" xmlns:xs="http://www.w3.org/2001/XMLSchema" xmlns:p="http://schemas.microsoft.com/office/2006/metadata/properties" xmlns:ns2="90dfea86-be79-43cb-afff-99c86ab54ffc" xmlns:ns3="14f01e49-e44b-432a-8917-022e555152f9" targetNamespace="http://schemas.microsoft.com/office/2006/metadata/properties" ma:root="true" ma:fieldsID="e1012983610a3662fb42e85d63e0350a" ns2:_="" ns3:_="">
    <xsd:import namespace="90dfea86-be79-43cb-afff-99c86ab54ffc"/>
    <xsd:import namespace="14f01e49-e44b-432a-8917-022e555152f9"/>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dfea86-be79-43cb-afff-99c86ab54f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01e49-e44b-432a-8917-022e555152f9"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90dfea86-be79-43cb-afff-99c86ab54ffc">OWCP-1530120488-41</_dlc_DocId>
    <_dlc_DocIdUrl xmlns="90dfea86-be79-43cb-afff-99c86ab54ffc">
      <Url>https://usdol.sharepoint.com/sites/OWCP/DEEOIC/BOTA/_layouts/15/DocIdRedir.aspx?ID=OWCP-1530120488-41</Url>
      <Description>OWCP-1530120488-41</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D02981-1893-48B0-BAE1-BCF74A48E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dfea86-be79-43cb-afff-99c86ab54ffc"/>
    <ds:schemaRef ds:uri="14f01e49-e44b-432a-8917-022e555152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564687-34C1-4208-A4B7-F8CECD325A5A}">
  <ds:schemaRefs>
    <ds:schemaRef ds:uri="http://schemas.microsoft.com/sharepoint/events"/>
  </ds:schemaRefs>
</ds:datastoreItem>
</file>

<file path=customXml/itemProps3.xml><?xml version="1.0" encoding="utf-8"?>
<ds:datastoreItem xmlns:ds="http://schemas.openxmlformats.org/officeDocument/2006/customXml" ds:itemID="{9568952C-AC37-49A9-BAB2-ED3B85BB48A8}">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90dfea86-be79-43cb-afff-99c86ab54ffc"/>
    <ds:schemaRef ds:uri="14f01e49-e44b-432a-8917-022e555152f9"/>
    <ds:schemaRef ds:uri="http://www.w3.org/XML/1998/namespace"/>
    <ds:schemaRef ds:uri="http://purl.org/dc/dcmitype/"/>
  </ds:schemaRefs>
</ds:datastoreItem>
</file>

<file path=customXml/itemProps4.xml><?xml version="1.0" encoding="utf-8"?>
<ds:datastoreItem xmlns:ds="http://schemas.openxmlformats.org/officeDocument/2006/customXml" ds:itemID="{EA7B3BB0-B322-4C84-8F47-9B7170780B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2909</TotalTime>
  <Words>2615</Words>
  <Application>Microsoft Office PowerPoint</Application>
  <PresentationFormat>On-screen Show (16:9)</PresentationFormat>
  <Paragraphs>137</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Segoe UI</vt:lpstr>
      <vt:lpstr>Public Sans Thin</vt:lpstr>
      <vt:lpstr>Public Sans</vt:lpstr>
      <vt:lpstr>Arial</vt:lpstr>
      <vt:lpstr>Simple Light</vt:lpstr>
      <vt:lpstr>FY23 CX Action Plan Office of Workers’ Compensation Programs:  Division of Energy Employees  Occupational Illness Compensation  Department of Labor</vt:lpstr>
      <vt:lpstr>FY21 Capacity Assessment Reflection Summary</vt:lpstr>
      <vt:lpstr>Adapting Service During a Global Pandemic</vt:lpstr>
      <vt:lpstr>HISP Equity Reflection</vt:lpstr>
      <vt:lpstr>FY22 Action Update: Launch Claimant Access Portal </vt:lpstr>
      <vt:lpstr>FY22 Action Update: Deepen Customer Understanding </vt:lpstr>
      <vt:lpstr>FY23 Commit to Action:  Digital Improvement Planning</vt:lpstr>
      <vt:lpstr>FY23 Commit to Action:  Implementation of FY22 Customer Needs Analysis</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156</cp:revision>
  <dcterms:modified xsi:type="dcterms:W3CDTF">2022-01-26T20:16:32Z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0x01010033B9BA9A5B67DD499EA01133F843F8D8</vt:lpwstr>
  </property>
  <property fmtid="{D5CDD505-2E9C-101B-9397-08002B2CF9AE}" pid="3" name="_dlc_DocIdItemGuid">
    <vt:lpwstr>6a47ccc5-1c4f-43e8-be08-dff7ec154bc5</vt:lpwstr>
  </property>
</Properties>
</file>