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1"/>
  </p:sldMasterIdLst>
  <p:notesMasterIdLst>
    <p:notesMasterId r:id="rId15"/>
  </p:notesMasterIdLst>
  <p:sldIdLst>
    <p:sldId id="256" r:id="rId2"/>
    <p:sldId id="292" r:id="rId3"/>
    <p:sldId id="293" r:id="rId4"/>
    <p:sldId id="294" r:id="rId5"/>
    <p:sldId id="297" r:id="rId6"/>
    <p:sldId id="300" r:id="rId7"/>
    <p:sldId id="298" r:id="rId8"/>
    <p:sldId id="302" r:id="rId9"/>
    <p:sldId id="296" r:id="rId10"/>
    <p:sldId id="301" r:id="rId11"/>
    <p:sldId id="295" r:id="rId12"/>
    <p:sldId id="299" r:id="rId13"/>
    <p:sldId id="303" r:id="rId14"/>
  </p:sldIdLst>
  <p:sldSz cx="9144000" cy="5143500" type="screen16x9"/>
  <p:notesSz cx="6858000" cy="9144000"/>
  <p:embeddedFontLst>
    <p:embeddedFont>
      <p:font typeface="Public Sans" panose="020B0604020202020204" charset="0"/>
      <p:regular r:id="rId16"/>
      <p:bold r:id="rId17"/>
      <p:italic r:id="rId18"/>
      <p:boldItalic r:id="rId19"/>
    </p:embeddedFont>
    <p:embeddedFont>
      <p:font typeface="Public Sans Thin" panose="020B0604020202020204" charset="0"/>
      <p:regular r:id="rId20"/>
      <p:bold r:id="rId21"/>
      <p:italic r:id="rId22"/>
      <p:boldItalic r:id="rId23"/>
    </p:embeddedFont>
    <p:embeddedFont>
      <p:font typeface="Segoe UI" panose="020B0502040204020203" pitchFamily="34"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and, Amira C. EOP/OMB" initials="BACE" lastIdx="1" clrIdx="0">
    <p:extLst>
      <p:ext uri="{19B8F6BF-5375-455C-9EA6-DF929625EA0E}">
        <p15:presenceInfo xmlns:p15="http://schemas.microsoft.com/office/powerpoint/2012/main" userId="Boland, Amira C. EOP/OMB" providerId="None"/>
      </p:ext>
    </p:extLst>
  </p:cmAuthor>
  <p:cmAuthor id="2" name="Lee, Stacy A" initials="LSA" lastIdx="3" clrIdx="1">
    <p:extLst>
      <p:ext uri="{19B8F6BF-5375-455C-9EA6-DF929625EA0E}">
        <p15:presenceInfo xmlns:p15="http://schemas.microsoft.com/office/powerpoint/2012/main" userId="S::leesa@state.gov::8734c6cb-7e95-45dd-958a-94dd858511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628"/>
    <a:srgbClr val="151622"/>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p:cViewPr varScale="1">
        <p:scale>
          <a:sx n="79" d="100"/>
          <a:sy n="79" d="100"/>
        </p:scale>
        <p:origin x="848" y="4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font" Target="fonts/font11.fntdata"/><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font" Target="fonts/font10.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9.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font" Target="fonts/font4.fntdata"/><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font" Target="fonts/font12.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64168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229672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757593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6180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02736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430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90653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72190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44778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27809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25386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dirty="0"/>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dirty="0"/>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dirty="0"/>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dirty="0"/>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dirty="0"/>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 id="2147483658" r:id="rId5"/>
    <p:sldLayoutId id="214748366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US" sz="4800" dirty="0"/>
              <a:t>FY23 CX Action Plan</a:t>
            </a:r>
            <a:br>
              <a:rPr lang="en-US" sz="4800" b="1" dirty="0">
                <a:latin typeface="Arial" panose="020B0604020202020204" pitchFamily="34" charset="0"/>
                <a:cs typeface="Arial" panose="020B0604020202020204" pitchFamily="34" charset="0"/>
              </a:rPr>
            </a:br>
            <a:r>
              <a:rPr lang="en-US" sz="4000" b="0" dirty="0">
                <a:solidFill>
                  <a:srgbClr val="E42628"/>
                </a:solidFill>
                <a:latin typeface="Arial" panose="020B0604020202020204" pitchFamily="34" charset="0"/>
                <a:cs typeface="Arial" panose="020B0604020202020204" pitchFamily="34" charset="0"/>
              </a:rPr>
              <a:t>Passport Services</a:t>
            </a:r>
            <a:br>
              <a:rPr lang="en-US" sz="4000" b="0" dirty="0">
                <a:latin typeface="Arial" panose="020B0604020202020204" pitchFamily="34" charset="0"/>
                <a:cs typeface="Arial" panose="020B0604020202020204" pitchFamily="34" charset="0"/>
              </a:rPr>
            </a:br>
            <a:r>
              <a:rPr lang="en-US" sz="3200" b="0" dirty="0">
                <a:solidFill>
                  <a:schemeClr val="bg2"/>
                </a:solidFill>
                <a:latin typeface="Arial" panose="020B0604020202020204" pitchFamily="34" charset="0"/>
                <a:cs typeface="Arial" panose="020B0604020202020204" pitchFamily="34" charset="0"/>
              </a:rPr>
              <a:t>Department of State</a:t>
            </a:r>
            <a:endParaRPr sz="4000" b="0" dirty="0">
              <a:solidFill>
                <a:schemeClr val="bg2"/>
              </a:solidFill>
              <a:latin typeface="Arial" panose="020B0604020202020204" pitchFamily="34" charset="0"/>
              <a:cs typeface="Arial" panose="020B0604020202020204" pitchFamily="34" charset="0"/>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dirty="0"/>
              <a:t>Completed Summer 2021</a:t>
            </a:r>
          </a:p>
          <a:p>
            <a:pPr marL="0" lvl="0" indent="0" algn="l" rtl="0">
              <a:lnSpc>
                <a:spcPct val="100000"/>
              </a:lnSpc>
              <a:spcBef>
                <a:spcPts val="0"/>
              </a:spcBef>
              <a:spcAft>
                <a:spcPts val="0"/>
              </a:spcAft>
              <a:buSzPts val="533"/>
              <a:buNone/>
            </a:pPr>
            <a:endParaRPr sz="981" dirty="0"/>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330200" y="0"/>
            <a:ext cx="85852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FY23 Commit to Action: Online Passport Renewal </a:t>
            </a:r>
            <a:r>
              <a:rPr lang="en-US" sz="1800" dirty="0"/>
              <a:t>v</a:t>
            </a:r>
            <a:r>
              <a:rPr lang="en-US" sz="2700" dirty="0"/>
              <a:t>2 </a:t>
            </a:r>
            <a:r>
              <a:rPr lang="en-US" sz="1100" dirty="0"/>
              <a:t>(</a:t>
            </a:r>
            <a:r>
              <a:rPr lang="en-US" sz="1100" dirty="0" err="1"/>
              <a:t>cont</a:t>
            </a:r>
            <a:r>
              <a:rPr lang="en-US" sz="1100" dirty="0"/>
              <a:t>)</a:t>
            </a:r>
            <a:endParaRPr sz="11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10</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1100" dirty="0">
                <a:latin typeface="Segoe UI" panose="020B0502040204020203" pitchFamily="34" charset="0"/>
                <a:cs typeface="Segoe UI" panose="020B0502040204020203" pitchFamily="34" charset="0"/>
              </a:rPr>
              <a:t>We will track the reasons customers need help with the Online Passport Renewal (OPR) and share that feedback with the developers and with our Community Relations (CR) division and our Modernization and Innovation team. Passport Services also intends to conduct post-transaction surveys and focus groups with customers who renew online in 2022 to help inform improvements and future development of the online portal.  Because OPR is a self-service system, in an ideal world, customer interaction with the contact center will be minimal.  That said, we anticipate many customers will still want the reassurance they get by talking to a customer service representative.  In addition, technical problems may arise.  By passing this information on, IT can continue to improve the application and CR can improve tutorials and other related  information on the website.</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Each version should result in a lower percentage of applicants contacting us for assistance with OPR.</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The contact center, which is supporting customer inquiries relating to OPR, can accomplish this with its existing systems.  </a:t>
            </a: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988751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FY23 Commit to Action: USCIS Collaboration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11</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066800"/>
            <a:ext cx="7954644" cy="3714605"/>
          </a:xfrm>
          <a:prstGeom prst="rect">
            <a:avLst/>
          </a:prstGeom>
        </p:spPr>
        <p:txBody>
          <a:bodyPr spcFirstLastPara="1" wrap="square" lIns="91425" tIns="91425" rIns="91425" bIns="91425" anchor="t" anchorCtr="0">
            <a:normAutofit fontScale="62500" lnSpcReduction="20000"/>
          </a:bodyPr>
          <a:lstStyle/>
          <a:p>
            <a:pPr marL="114300" indent="0">
              <a:buSzPct val="75000"/>
              <a:buNone/>
            </a:pPr>
            <a:r>
              <a:rPr lang="en-US" sz="2200" b="1" dirty="0">
                <a:solidFill>
                  <a:srgbClr val="E42628"/>
                </a:solidFill>
                <a:latin typeface="Segoe UI" panose="020B0502040204020203" pitchFamily="34" charset="0"/>
                <a:cs typeface="Segoe UI" panose="020B0502040204020203" pitchFamily="34" charset="0"/>
              </a:rPr>
              <a:t>What customer need will this action address?</a:t>
            </a:r>
            <a:endParaRPr lang="en-US" sz="1300" dirty="0">
              <a:latin typeface="Segoe UI" panose="020B0502040204020203" pitchFamily="34" charset="0"/>
              <a:cs typeface="Segoe UI" panose="020B0502040204020203" pitchFamily="34" charset="0"/>
            </a:endParaRPr>
          </a:p>
          <a:p>
            <a:pPr marL="114300" indent="0">
              <a:buSzPct val="75000"/>
              <a:buNone/>
            </a:pPr>
            <a:r>
              <a:rPr lang="en-US" dirty="0">
                <a:latin typeface="Segoe UI" panose="020B0502040204020203" pitchFamily="34" charset="0"/>
                <a:cs typeface="Segoe UI" panose="020B0502040204020203" pitchFamily="34" charset="0"/>
              </a:rPr>
              <a:t>For many passport customers, their journey begins long before the apply for a passport.  For instance, they may have first applied for a US Non-Immigrant Visa (DOS) to visit the U.S., then applied for an Immigrant Visa (USCIS), then applied for a Permanent Resident card (USCIS), then applied for and granted U.S. citizenship (USCIS), and then applied for a U.S. passport (DOS).  In the example above, here are several points in this journey where DOS and USCIS intersect.  Today at naturalization ceremonies, new citizens are provided with a passport application packet and in some instances officials from Passport Services are present to acceptance passport applications and provide information to newly-naturalized citizens.   We believe there are other opportunities to jointly explore to leverage our outreach activities, digital engagement, and technical capabilities.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20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dirty="0">
                <a:latin typeface="Segoe UI" panose="020B0502040204020203" pitchFamily="34" charset="0"/>
                <a:cs typeface="Segoe UI" panose="020B0502040204020203" pitchFamily="34" charset="0"/>
              </a:rPr>
              <a:t>We can expand upon our existing relationship with USCIS as we are both striving to improve the customer experience. Since many newly naturalized citizens still have family in their country of origin, we could work with USCIS to conduct customer outreach and encourage them to follow through on applying for a passport.   </a:t>
            </a:r>
          </a:p>
          <a:p>
            <a:pPr marL="114300" indent="0">
              <a:buSzPct val="75000"/>
              <a:buNone/>
            </a:pPr>
            <a:endParaRPr lang="en-US" dirty="0">
              <a:latin typeface="Segoe UI" panose="020B0502040204020203" pitchFamily="34" charset="0"/>
              <a:cs typeface="Segoe UI" panose="020B0502040204020203" pitchFamily="34" charset="0"/>
            </a:endParaRPr>
          </a:p>
          <a:p>
            <a:pPr marL="114300" indent="0">
              <a:buSzPct val="75000"/>
              <a:buNone/>
            </a:pPr>
            <a:r>
              <a:rPr lang="en-US" dirty="0">
                <a:latin typeface="Segoe UI" panose="020B0502040204020203" pitchFamily="34" charset="0"/>
                <a:cs typeface="Segoe UI" panose="020B0502040204020203" pitchFamily="34" charset="0"/>
              </a:rPr>
              <a:t>Additionally, our annual period of high workload volume has extended past historical trends. By looking at the end-to-end customer journey, we will have a much better idea of what is coming our way, which would help us to plan better and yield a better customer experience.</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2200" b="1" dirty="0">
                <a:solidFill>
                  <a:srgbClr val="E42628"/>
                </a:solidFill>
                <a:latin typeface="Segoe UI" panose="020B0502040204020203" pitchFamily="34" charset="0"/>
                <a:cs typeface="Segoe UI" panose="020B0502040204020203" pitchFamily="34" charset="0"/>
              </a:rPr>
              <a:t>Who is responsible for this action happening?  </a:t>
            </a:r>
            <a:r>
              <a:rPr lang="en-US" dirty="0">
                <a:solidFill>
                  <a:schemeClr val="tx1"/>
                </a:solidFill>
                <a:latin typeface="Segoe UI" panose="020B0502040204020203" pitchFamily="34" charset="0"/>
                <a:cs typeface="Segoe UI" panose="020B0502040204020203" pitchFamily="34" charset="0"/>
              </a:rPr>
              <a:t>Department of State and USCIS</a:t>
            </a:r>
          </a:p>
          <a:p>
            <a:pPr marL="114300" indent="0">
              <a:buSzPct val="75000"/>
              <a:buNone/>
            </a:pPr>
            <a:r>
              <a:rPr lang="en-US" sz="1200" dirty="0">
                <a:latin typeface="Segoe UI" panose="020B0502040204020203" pitchFamily="34" charset="0"/>
                <a:cs typeface="Segoe UI" panose="020B0502040204020203" pitchFamily="34" charset="0"/>
              </a:rPr>
              <a:t>								</a:t>
            </a:r>
            <a:r>
              <a:rPr lang="en-US" sz="1200" dirty="0"/>
              <a:t> (</a:t>
            </a:r>
            <a:r>
              <a:rPr lang="en-US" sz="1200" dirty="0" err="1"/>
              <a:t>cont</a:t>
            </a:r>
            <a:r>
              <a:rPr lang="en-US" sz="1200" dirty="0"/>
              <a:t>)</a:t>
            </a: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05779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FY23 Commit to Action: USCIS Collaboration </a:t>
            </a:r>
            <a:r>
              <a:rPr lang="en-US" sz="1100" dirty="0"/>
              <a:t>(</a:t>
            </a:r>
            <a:r>
              <a:rPr lang="en-US" sz="1100" dirty="0" err="1"/>
              <a:t>cont</a:t>
            </a:r>
            <a:r>
              <a:rPr lang="en-US" sz="1100" dirty="0"/>
              <a:t>)</a:t>
            </a:r>
            <a:endParaRPr sz="11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12</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1100" dirty="0">
                <a:latin typeface="Segoe UI" panose="020B0502040204020203" pitchFamily="34" charset="0"/>
                <a:cs typeface="Segoe UI" panose="020B0502040204020203" pitchFamily="34" charset="0"/>
              </a:rPr>
              <a:t>In July, our Passport Services Customer Service and Community Relations teams held a kickoff meeting with our USCIS counterparts and have committed to meet quarterly.  We will continue to explore how we can look at the customer journey holistically and identify opportunities, both short term (e.g. information sharing, outreach) and longer term (e.g. interagency agreements, procedures, technology).  We have also discussed holding an annual offsite session for brainstorming and strategic planning.</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100" dirty="0">
                <a:latin typeface="Segoe UI" panose="020B0502040204020203" pitchFamily="34" charset="0"/>
                <a:cs typeface="Segoe UI" panose="020B0502040204020203" pitchFamily="34" charset="0"/>
              </a:rPr>
              <a:t>Existing and new quantitative and qualitative data collection via surveys and focus groups.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100" dirty="0">
                <a:latin typeface="Segoe UI" panose="020B0502040204020203" pitchFamily="34" charset="0"/>
                <a:cs typeface="Segoe UI" panose="020B0502040204020203" pitchFamily="34" charset="0"/>
              </a:rPr>
              <a:t>For the short term initiatives, we need a joint commitment to continued collaboration.  For the long-term initiatives, leadership buy-in from both agencies, funding and, most importantly, IT support to implement technology solutions.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799396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69417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lnSpcReduction="1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What we’re proud of this year:</a:t>
            </a:r>
          </a:p>
          <a:p>
            <a:pPr marL="114300" indent="0">
              <a:buSzPct val="75000"/>
              <a:buNone/>
            </a:pPr>
            <a:endParaRPr lang="en-US" sz="1300" b="1" dirty="0">
              <a:solidFill>
                <a:srgbClr val="E42628"/>
              </a:solidFill>
              <a:latin typeface="Segoe UI" panose="020B0502040204020203" pitchFamily="34" charset="0"/>
              <a:cs typeface="Segoe UI" panose="020B0502040204020203" pitchFamily="34" charset="0"/>
            </a:endParaRPr>
          </a:p>
          <a:p>
            <a:pPr marL="342900" indent="-228600">
              <a:buSzPct val="100000"/>
              <a:buFont typeface="+mj-lt"/>
              <a:buAutoNum type="arabicPeriod"/>
            </a:pPr>
            <a:r>
              <a:rPr lang="en-US" sz="1200" dirty="0">
                <a:latin typeface="Segoe UI" panose="020B0502040204020203" pitchFamily="34" charset="0"/>
                <a:cs typeface="Segoe UI" panose="020B0502040204020203" pitchFamily="34" charset="0"/>
              </a:rPr>
              <a:t>We continue to recover from the pandemic’s impact on passport operations.  Limited capacity compelled us to prioritize customers with the greatest need.  We made the difficult decision to focus our resources and efforts on customers with life and death emergencies, flight crews, mariners, humanitarian workers, matters of national security and those participating in global sporting events (World Cup, Olympics).</a:t>
            </a:r>
          </a:p>
          <a:p>
            <a:pPr marL="342900" indent="-228600">
              <a:buSzPct val="100000"/>
              <a:buFont typeface="+mj-lt"/>
              <a:buAutoNum type="arabicPeriod"/>
            </a:pPr>
            <a:endParaRPr lang="en-US" sz="1200" dirty="0">
              <a:latin typeface="Segoe UI" panose="020B0502040204020203" pitchFamily="34" charset="0"/>
              <a:cs typeface="Segoe UI" panose="020B0502040204020203" pitchFamily="34" charset="0"/>
            </a:endParaRPr>
          </a:p>
          <a:p>
            <a:pPr marL="342900" indent="-228600">
              <a:buSzPct val="100000"/>
              <a:buFont typeface="+mj-lt"/>
              <a:buAutoNum type="arabicPeriod"/>
            </a:pPr>
            <a:r>
              <a:rPr lang="en-US" sz="1200" dirty="0">
                <a:latin typeface="Segoe UI" panose="020B0502040204020203" pitchFamily="34" charset="0"/>
                <a:cs typeface="Segoe UI" panose="020B0502040204020203" pitchFamily="34" charset="0"/>
              </a:rPr>
              <a:t>We offered vaccinations to our service partners, including our contact center which has two sites and over 600 employees.   Given that the contractor is an Ability One company, they were very grateful that Department of State medical administered the vaccines onsite, minimizing logistical and operational challenges.</a:t>
            </a:r>
          </a:p>
          <a:p>
            <a:pPr marL="114300" indent="0">
              <a:buSzPct val="100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need to do better:</a:t>
            </a:r>
          </a:p>
          <a:p>
            <a:pPr marL="114300" indent="0">
              <a:buSzPct val="75000"/>
              <a:buNone/>
            </a:pPr>
            <a:endParaRPr lang="en-US" sz="1300" dirty="0">
              <a:latin typeface="Segoe UI" panose="020B0502040204020203" pitchFamily="34" charset="0"/>
              <a:cs typeface="Segoe UI" panose="020B0502040204020203" pitchFamily="34" charset="0"/>
            </a:endParaRPr>
          </a:p>
          <a:p>
            <a:pPr marL="114300" indent="0">
              <a:buSzPct val="75000"/>
              <a:buNone/>
            </a:pPr>
            <a:r>
              <a:rPr lang="en-US" sz="1200" dirty="0">
                <a:latin typeface="Segoe UI" panose="020B0502040204020203" pitchFamily="34" charset="0"/>
                <a:cs typeface="Segoe UI" panose="020B0502040204020203" pitchFamily="34" charset="0"/>
              </a:rPr>
              <a:t>There is work to be done to more fully develop digital options for educating customers about passport services and delivering information that is relevant to their specific need.  By improving in this area we hope to build customer confidence.</a:t>
            </a:r>
          </a:p>
        </p:txBody>
      </p:sp>
    </p:spTree>
    <p:extLst>
      <p:ext uri="{BB962C8B-B14F-4D97-AF65-F5344CB8AC3E}">
        <p14:creationId xmlns:p14="http://schemas.microsoft.com/office/powerpoint/2010/main" val="376385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57200" y="1114374"/>
            <a:ext cx="7954644" cy="3737026"/>
          </a:xfrm>
          <a:prstGeom prst="rect">
            <a:avLst/>
          </a:prstGeom>
        </p:spPr>
        <p:txBody>
          <a:bodyPr spcFirstLastPara="1" wrap="square" lIns="91425" tIns="91425" rIns="91425" bIns="91425" anchor="t" anchorCtr="0">
            <a:normAutofit fontScale="92500" lnSpcReduction="1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innovated</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200" dirty="0">
                <a:latin typeface="Segoe UI" panose="020B0502040204020203" pitchFamily="34" charset="0"/>
                <a:cs typeface="Segoe UI" panose="020B0502040204020203" pitchFamily="34" charset="0"/>
              </a:rPr>
              <a:t>As more and more people have been vaccinated there is a growing interest in travel.  Our contact center has experienced unprecedented call volumes and our answer rates have been well below our targets.   Given the amount of time it takes to onboard new employees who must wait many months to be granted a public trust clearance, we had to focus on optimizing operations with the resources we have.</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200" dirty="0">
                <a:latin typeface="Segoe UI" panose="020B0502040204020203" pitchFamily="34" charset="0"/>
                <a:cs typeface="Segoe UI" panose="020B0502040204020203" pitchFamily="34" charset="0"/>
              </a:rPr>
              <a:t>To increase call handling capacity, we attempted to reduce talk times by peeling off some calls where Customer Service Representatives would then email the customer information about how to check application status, how to apply, how to report a passport as lost or stolen, etc.  Unfortunately, the impact of this change did not achieve the results we were hoping for.</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200" dirty="0">
                <a:latin typeface="Segoe UI" panose="020B0502040204020203" pitchFamily="34" charset="0"/>
                <a:cs typeface="Segoe UI" panose="020B0502040204020203" pitchFamily="34" charset="0"/>
              </a:rPr>
              <a:t>In July, we took a fresh look at how the contact center was organized, staffing resource allocations, procedures, and our call routing options.  We recognize that for many of the calls we answer, we have no more information than what the customer has access to via our website.  We have made significant call routing changes to steer customers to specific recorded information and online self-service tools so that our Customer Service Representatives can focus on answering those calls where they can add the greatest value. </a:t>
            </a:r>
          </a:p>
          <a:p>
            <a:pPr marL="114300" indent="0">
              <a:buSzPct val="75000"/>
              <a:buNone/>
            </a:pPr>
            <a:endParaRPr lang="en-US" sz="1300" dirty="0">
              <a:latin typeface="Segoe UI" panose="020B0502040204020203" pitchFamily="34" charset="0"/>
              <a:cs typeface="Segoe UI" panose="020B0502040204020203" pitchFamily="34" charset="0"/>
            </a:endParaRPr>
          </a:p>
          <a:p>
            <a:pPr marL="114300" indent="0">
              <a:buSzPct val="75000"/>
              <a:buNone/>
            </a:pPr>
            <a:r>
              <a:rPr lang="en-US" sz="1100" dirty="0">
                <a:latin typeface="Segoe UI" panose="020B0502040204020203" pitchFamily="34" charset="0"/>
                <a:cs typeface="Segoe UI" panose="020B0502040204020203" pitchFamily="34" charset="0"/>
              </a:rPr>
              <a:t>We look forward to seeing how these changes impact our annual customer satisfaction survey results.</a:t>
            </a:r>
          </a:p>
        </p:txBody>
      </p:sp>
    </p:spTree>
    <p:extLst>
      <p:ext uri="{BB962C8B-B14F-4D97-AF65-F5344CB8AC3E}">
        <p14:creationId xmlns:p14="http://schemas.microsoft.com/office/powerpoint/2010/main" val="263305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Equity Reflection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85000" lnSpcReduction="20000"/>
          </a:bodyPr>
          <a:lstStyle/>
          <a:p>
            <a:pPr marL="114300" indent="0">
              <a:buSzPct val="75000"/>
              <a:buNone/>
            </a:pPr>
            <a:r>
              <a:rPr lang="en-US" sz="15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300" dirty="0">
                <a:solidFill>
                  <a:schemeClr val="tx1"/>
                </a:solidFill>
                <a:latin typeface="Segoe UI" panose="020B0502040204020203" pitchFamily="34" charset="0"/>
                <a:cs typeface="Segoe UI" panose="020B0502040204020203" pitchFamily="34" charset="0"/>
              </a:rPr>
              <a:t>Cultivate Diversity, Equity and Inclusion has been added to our existing Consular Affairs guiding tenets and, as a Department priority, is the theme of this year’s Consular Leadership event.  The event has been expanded from a single day of activities across our organization, to a season from June through October.  </a:t>
            </a:r>
          </a:p>
          <a:p>
            <a:pPr marL="114300" indent="0">
              <a:buSzPct val="75000"/>
              <a:buNone/>
            </a:pPr>
            <a:endParaRPr lang="en-US" sz="1300" dirty="0">
              <a:solidFill>
                <a:schemeClr val="tx1"/>
              </a:solidFill>
              <a:latin typeface="Segoe UI" panose="020B0502040204020203" pitchFamily="34" charset="0"/>
              <a:cs typeface="Segoe UI" panose="020B0502040204020203" pitchFamily="34" charset="0"/>
            </a:endParaRPr>
          </a:p>
          <a:p>
            <a:pPr marL="114300" indent="0">
              <a:buSzPct val="75000"/>
              <a:buNone/>
            </a:pPr>
            <a:r>
              <a:rPr lang="en-US" sz="1300" dirty="0">
                <a:effectLst/>
                <a:latin typeface="Segoe UI" panose="020B0502040204020203" pitchFamily="34" charset="0"/>
                <a:ea typeface="Calibri" panose="020F0502020204030204" pitchFamily="34" charset="0"/>
                <a:cs typeface="Segoe UI" panose="020B0502040204020203" pitchFamily="34" charset="0"/>
              </a:rPr>
              <a:t>In other news, </a:t>
            </a:r>
            <a:r>
              <a:rPr lang="en-US" sz="1300" dirty="0">
                <a:solidFill>
                  <a:schemeClr val="tx1"/>
                </a:solidFill>
                <a:latin typeface="Segoe UI" panose="020B0502040204020203" pitchFamily="34" charset="0"/>
                <a:ea typeface="Calibri" panose="020F0502020204030204" pitchFamily="34" charset="0"/>
                <a:cs typeface="Segoe UI" panose="020B0502040204020203" pitchFamily="34" charset="0"/>
              </a:rPr>
              <a:t>in late June</a:t>
            </a:r>
            <a:r>
              <a:rPr lang="en-US" sz="1300" dirty="0">
                <a:solidFill>
                  <a:schemeClr val="tx1"/>
                </a:solidFill>
                <a:latin typeface="Segoe UI" panose="020B0502040204020203" pitchFamily="34" charset="0"/>
                <a:cs typeface="Segoe UI" panose="020B0502040204020203" pitchFamily="34" charset="0"/>
              </a:rPr>
              <a:t> the Department changed its policy so that passport applicants can now self-select their gender and are no longer required to provide medical documentation to substantiate a gender change. </a:t>
            </a:r>
          </a:p>
          <a:p>
            <a:pPr marL="114300" indent="0">
              <a:buSzPct val="75000"/>
              <a:buNone/>
            </a:pPr>
            <a:endParaRPr lang="en-US" sz="1300" b="1" dirty="0">
              <a:solidFill>
                <a:schemeClr val="tx1"/>
              </a:solidFill>
              <a:latin typeface="Segoe UI" panose="020B0502040204020203" pitchFamily="34" charset="0"/>
              <a:cs typeface="Segoe UI" panose="020B0502040204020203" pitchFamily="34" charset="0"/>
            </a:endParaRPr>
          </a:p>
          <a:p>
            <a:pPr marL="114300" indent="0">
              <a:buSzPct val="75000"/>
              <a:buNone/>
            </a:pPr>
            <a:r>
              <a:rPr lang="en-US" sz="1500" b="1" dirty="0">
                <a:solidFill>
                  <a:srgbClr val="E42628"/>
                </a:solidFill>
                <a:latin typeface="Segoe UI" panose="020B0502040204020203" pitchFamily="34" charset="0"/>
                <a:cs typeface="Segoe UI" panose="020B0502040204020203" pitchFamily="34" charset="0"/>
              </a:rPr>
              <a:t>Where do we have a knowledge gap about individuals’ interactions with our service we need evidence to fill?</a:t>
            </a:r>
          </a:p>
          <a:p>
            <a:pPr marL="114300" indent="0">
              <a:buSzPct val="75000"/>
              <a:buNone/>
            </a:pPr>
            <a:endParaRPr lang="en-US" sz="1300" dirty="0">
              <a:solidFill>
                <a:schemeClr val="tx1"/>
              </a:solidFill>
              <a:latin typeface="Segoe UI" panose="020B0502040204020203" pitchFamily="34" charset="0"/>
              <a:cs typeface="Segoe UI" panose="020B0502040204020203" pitchFamily="34" charset="0"/>
            </a:endParaRPr>
          </a:p>
          <a:p>
            <a:pPr marL="114300" indent="0">
              <a:buSzPct val="75000"/>
              <a:buNone/>
            </a:pPr>
            <a:r>
              <a:rPr lang="en-US" sz="1200" dirty="0">
                <a:solidFill>
                  <a:schemeClr val="tx1"/>
                </a:solidFill>
                <a:latin typeface="Segoe UI" panose="020B0502040204020203" pitchFamily="34" charset="0"/>
                <a:cs typeface="Segoe UI" panose="020B0502040204020203" pitchFamily="34" charset="0"/>
              </a:rPr>
              <a:t>Of the applications we typically receive annually, approximately 55%</a:t>
            </a:r>
            <a:r>
              <a:rPr lang="en-US" sz="1200" dirty="0">
                <a:solidFill>
                  <a:srgbClr val="FF0000"/>
                </a:solidFill>
                <a:latin typeface="Segoe UI" panose="020B0502040204020203" pitchFamily="34" charset="0"/>
                <a:cs typeface="Segoe UI" panose="020B0502040204020203" pitchFamily="34" charset="0"/>
              </a:rPr>
              <a:t> </a:t>
            </a:r>
            <a:r>
              <a:rPr lang="en-US" sz="1200" dirty="0">
                <a:solidFill>
                  <a:schemeClr val="tx1"/>
                </a:solidFill>
                <a:latin typeface="Segoe UI" panose="020B0502040204020203" pitchFamily="34" charset="0"/>
                <a:cs typeface="Segoe UI" panose="020B0502040204020203" pitchFamily="34" charset="0"/>
              </a:rPr>
              <a:t>are submitted at a designated Passport Acceptance Facility (such as a  Post Office, Clerk of Court, or public library).  Ninety-four percent of all first-time adult applicants and minors apply at a Passport Acceptance Facility.  We do not currently have a method for collecting customer satisfaction data at the point of service for these customers and must rely on the annual American Customer Satisfaction Index survey.  We are exploring methods for obtaining this customer sentiment data at the point of transaction or soon thereafter. </a:t>
            </a:r>
          </a:p>
          <a:p>
            <a:pPr marL="114300" indent="0">
              <a:buSzPct val="75000"/>
              <a:buNone/>
            </a:pPr>
            <a:endParaRPr lang="en-US" sz="1200" dirty="0">
              <a:solidFill>
                <a:schemeClr val="tx1"/>
              </a:solidFill>
              <a:latin typeface="Segoe UI" panose="020B0502040204020203" pitchFamily="34" charset="0"/>
              <a:cs typeface="Segoe UI" panose="020B0502040204020203" pitchFamily="34" charset="0"/>
            </a:endParaRPr>
          </a:p>
          <a:p>
            <a:pPr marL="114300" indent="0">
              <a:buSzPct val="75000"/>
              <a:buNone/>
            </a:pPr>
            <a:r>
              <a:rPr lang="en-US" sz="1200" dirty="0">
                <a:solidFill>
                  <a:schemeClr val="tx1"/>
                </a:solidFill>
                <a:latin typeface="Segoe UI" panose="020B0502040204020203" pitchFamily="34" charset="0"/>
                <a:cs typeface="Segoe UI" panose="020B0502040204020203" pitchFamily="34" charset="0"/>
              </a:rPr>
              <a:t>In addition, we have established a 504 Compliance Working Group that has been examining accessibility at all of our customer touchpoints., identifying gaps and developing action plans to address them.</a:t>
            </a:r>
          </a:p>
          <a:p>
            <a:pPr marL="114300" indent="0">
              <a:buSzPct val="75000"/>
              <a:buNone/>
            </a:pPr>
            <a:endParaRPr lang="en-US" sz="1300" dirty="0">
              <a:solidFill>
                <a:schemeClr val="accent1"/>
              </a:solidFill>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1539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 Action Update: Customer-Centric Culture for our Employees and Service Partners</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endParaRPr lang="en-US" sz="1100" dirty="0">
              <a:solidFill>
                <a:schemeClr val="tx1"/>
              </a:solidFill>
              <a:latin typeface="Segoe UI" panose="020B0502040204020203" pitchFamily="34" charset="0"/>
              <a:cs typeface="Segoe UI" panose="020B0502040204020203" pitchFamily="34" charset="0"/>
            </a:endParaRPr>
          </a:p>
          <a:p>
            <a:pPr marL="114300" indent="0">
              <a:buSzPct val="75000"/>
              <a:buNone/>
            </a:pPr>
            <a:r>
              <a:rPr lang="en-US" sz="1200" dirty="0">
                <a:solidFill>
                  <a:schemeClr val="tx1"/>
                </a:solidFill>
                <a:latin typeface="Segoe UI" panose="020B0502040204020203" pitchFamily="34" charset="0"/>
                <a:ea typeface="Source Sans Pro"/>
                <a:cs typeface="Segoe UI" panose="020B0502040204020203" pitchFamily="34" charset="0"/>
                <a:sym typeface="Source Sans Pro"/>
              </a:rPr>
              <a:t>To develop all employees and service partners to be customer-centric for the purpose of improving the customer experience and increasing customer satisfaction, trust, and advocacy.</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200" dirty="0">
                <a:latin typeface="Segoe UI" panose="020B0502040204020203" pitchFamily="34" charset="0"/>
                <a:cs typeface="Segoe UI" panose="020B0502040204020203" pitchFamily="34" charset="0"/>
              </a:rPr>
              <a:t>By virtue of the fact that we serve the general public, passport customers exemplify diversity.  We believe that by investing in our employees and others who represent us, we are reinforcing a customer-centric culture.  Once internalized, this should translate into measurable and positive impacts to customer satisfaction.</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200" dirty="0">
                <a:latin typeface="Segoe UI" panose="020B0502040204020203" pitchFamily="34" charset="0"/>
                <a:cs typeface="Segoe UI" panose="020B0502040204020203" pitchFamily="34" charset="0"/>
              </a:rPr>
              <a:t>Passport Services Customer Service Division and Passport Agency Customer Service Managers who oversee Acceptance Facilities in their region. </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dirty="0">
                <a:latin typeface="Segoe UI" panose="020B0502040204020203" pitchFamily="34" charset="0"/>
                <a:cs typeface="Segoe UI" panose="020B0502040204020203" pitchFamily="34" charset="0"/>
              </a:rPr>
              <a:t>								</a:t>
            </a:r>
            <a:r>
              <a:rPr lang="en-US" sz="1400" dirty="0"/>
              <a:t> </a:t>
            </a:r>
            <a:r>
              <a:rPr lang="en-US" sz="1000" dirty="0"/>
              <a:t>(</a:t>
            </a:r>
            <a:r>
              <a:rPr lang="en-US" sz="1000" dirty="0" err="1"/>
              <a:t>cont</a:t>
            </a:r>
            <a:r>
              <a:rPr lang="en-US" sz="1000" dirty="0"/>
              <a:t>)</a:t>
            </a:r>
            <a:endParaRPr lang="en-US" sz="10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43068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 Action Update: Service Partners and Customer Focus </a:t>
            </a:r>
            <a:r>
              <a:rPr lang="en-US" sz="1100" dirty="0"/>
              <a:t>(</a:t>
            </a:r>
            <a:r>
              <a:rPr lang="en-US" sz="1100" dirty="0" err="1"/>
              <a:t>cont</a:t>
            </a:r>
            <a:r>
              <a:rPr lang="en-US" sz="1100" dirty="0"/>
              <a:t>)</a:t>
            </a:r>
            <a:endParaRPr sz="11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lnSpcReduction="1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endParaRPr lang="en-US" sz="1300" dirty="0">
              <a:latin typeface="Segoe UI" panose="020B0502040204020203" pitchFamily="34" charset="0"/>
              <a:cs typeface="Segoe UI" panose="020B0502040204020203" pitchFamily="34" charset="0"/>
            </a:endParaRPr>
          </a:p>
          <a:p>
            <a:pPr marL="114300" indent="0">
              <a:buSzPct val="75000"/>
              <a:buNone/>
            </a:pPr>
            <a:r>
              <a:rPr lang="en-US" sz="1200" dirty="0">
                <a:latin typeface="Segoe UI" panose="020B0502040204020203" pitchFamily="34" charset="0"/>
                <a:cs typeface="Segoe UI" panose="020B0502040204020203" pitchFamily="34" charset="0"/>
              </a:rPr>
              <a:t>We are enhancing the web-based and in-person training course for our new and existing Passport Acceptance Agents.  Courses will </a:t>
            </a:r>
            <a:r>
              <a:rPr lang="en-US" sz="1200" b="0" i="0" dirty="0">
                <a:effectLst/>
                <a:latin typeface="Segoe UI" panose="020B0502040204020203" pitchFamily="34" charset="0"/>
              </a:rPr>
              <a:t>include a module that emphasizes sensitivity, diversity, and inclusion and explains unconscious bias and how to overcome it.  </a:t>
            </a:r>
            <a:endParaRPr lang="en-US" sz="1200" dirty="0">
              <a:latin typeface="Segoe UI" panose="020B0502040204020203" pitchFamily="34" charset="0"/>
              <a:cs typeface="Segoe UI" panose="020B0502040204020203" pitchFamily="34" charset="0"/>
            </a:endParaRP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endParaRPr lang="en-US" sz="1300" dirty="0">
              <a:latin typeface="Segoe UI" panose="020B0502040204020203" pitchFamily="34" charset="0"/>
              <a:cs typeface="Segoe UI" panose="020B0502040204020203" pitchFamily="34" charset="0"/>
            </a:endParaRPr>
          </a:p>
          <a:p>
            <a:pPr marL="114300" indent="0">
              <a:buSzPct val="75000"/>
              <a:buNone/>
            </a:pPr>
            <a:r>
              <a:rPr lang="en-US" sz="1200" dirty="0">
                <a:latin typeface="Segoe UI" panose="020B0502040204020203" pitchFamily="34" charset="0"/>
                <a:cs typeface="Segoe UI" panose="020B0502040204020203" pitchFamily="34" charset="0"/>
              </a:rPr>
              <a:t>We will develop a strategy for collecting customer satisfaction data at the time of service for customers who submit their application at a Passport Acceptance Facility.   We will need to establish a baseline, although we do collect some data for Passport Acceptance Facilities from through our American Customer Satisfaction Index surveys and inspections conducted by our Office of Acceptance Facility Oversight.  We will also plan to conduct focus groups to collect qualitative feedback about the experience of submitting an application at an Acceptance Facility.</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endParaRPr lang="en-US" sz="1300" dirty="0">
              <a:latin typeface="Segoe UI" panose="020B0502040204020203" pitchFamily="34" charset="0"/>
              <a:cs typeface="Segoe UI" panose="020B0502040204020203" pitchFamily="34" charset="0"/>
            </a:endParaRPr>
          </a:p>
          <a:p>
            <a:pPr marL="114300" indent="0">
              <a:buSzPct val="75000"/>
              <a:buNone/>
            </a:pPr>
            <a:r>
              <a:rPr lang="en-US" sz="1200" dirty="0">
                <a:latin typeface="Segoe UI" panose="020B0502040204020203" pitchFamily="34" charset="0"/>
                <a:cs typeface="Segoe UI" panose="020B0502040204020203" pitchFamily="34" charset="0"/>
              </a:rPr>
              <a:t>Funding, OMB approval for new survey, IT support to implement.</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16246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355600" y="0"/>
            <a:ext cx="8712208"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FY22 Action Update: Employee Engagement</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7</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solidFill>
                  <a:schemeClr val="tx1"/>
                </a:solidFill>
                <a:latin typeface="Segoe UI" panose="020B0502040204020203" pitchFamily="34" charset="0"/>
                <a:cs typeface="Segoe UI" panose="020B0502040204020203" pitchFamily="34" charset="0"/>
              </a:rPr>
              <a:t>The pandemic has made this a tough year for everyone and we will need to be deliberate in our efforts </a:t>
            </a:r>
            <a:r>
              <a:rPr lang="en-US" sz="1200" dirty="0">
                <a:latin typeface="Segoe UI" panose="020B0502040204020203" pitchFamily="34" charset="0"/>
                <a:cs typeface="Segoe UI" panose="020B0502040204020203" pitchFamily="34" charset="0"/>
              </a:rPr>
              <a:t>to reinvigorate our employees.   We have learned some important lessons, some the hard way, and need to ensure that we use this experience for continuous improvement.  Just as it took time for us to navigate new ways of working during the pandemic, our new normal is evolving and we anticipate it will take time for employees to adjust.</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solidFill>
                  <a:srgbClr val="0C0C0C"/>
                </a:solidFill>
                <a:effectLst/>
                <a:latin typeface="Segoe UI" panose="020B0502040204020203" pitchFamily="34" charset="0"/>
                <a:ea typeface="Times New Roman" panose="02020603050405020304" pitchFamily="18" charset="0"/>
                <a:cs typeface="Segoe UI" panose="020B0502040204020203" pitchFamily="34" charset="0"/>
              </a:rPr>
              <a:t>We value our people and recognize their unique talents and contributions.  Our 2020 Federal employee Viewpoint (</a:t>
            </a:r>
            <a:r>
              <a:rPr lang="en-US" sz="1200" dirty="0">
                <a:solidFill>
                  <a:srgbClr val="0C0C0C"/>
                </a:solidFill>
                <a:latin typeface="Segoe UI" panose="020B0502040204020203" pitchFamily="34" charset="0"/>
                <a:ea typeface="Times New Roman" panose="02020603050405020304" pitchFamily="18" charset="0"/>
                <a:cs typeface="Segoe UI" panose="020B0502040204020203" pitchFamily="34" charset="0"/>
              </a:rPr>
              <a:t>F</a:t>
            </a:r>
            <a:r>
              <a:rPr lang="en-US" sz="1200" dirty="0">
                <a:solidFill>
                  <a:srgbClr val="0C0C0C"/>
                </a:solidFill>
                <a:effectLst/>
                <a:latin typeface="Segoe UI" panose="020B0502040204020203" pitchFamily="34" charset="0"/>
                <a:ea typeface="Times New Roman" panose="02020603050405020304" pitchFamily="18" charset="0"/>
                <a:cs typeface="Segoe UI" panose="020B0502040204020203" pitchFamily="34" charset="0"/>
              </a:rPr>
              <a:t>EV) survey indicated </a:t>
            </a:r>
            <a:r>
              <a:rPr lang="en-US" sz="1200" dirty="0">
                <a:effectLst/>
                <a:latin typeface="Segoe UI" panose="020B0502040204020203" pitchFamily="34" charset="0"/>
                <a:ea typeface="Calibri" panose="020F0502020204030204" pitchFamily="34" charset="0"/>
                <a:cs typeface="Segoe UI" panose="020B0502040204020203" pitchFamily="34" charset="0"/>
              </a:rPr>
              <a:t>progress has been made in improving the work climate in Passport Services but we realize we cannot be complacent.  </a:t>
            </a:r>
            <a:r>
              <a:rPr lang="en-US" sz="1200" dirty="0">
                <a:solidFill>
                  <a:schemeClr val="tx1"/>
                </a:solidFill>
                <a:latin typeface="Segoe UI" panose="020B0502040204020203" pitchFamily="34" charset="0"/>
                <a:cs typeface="Segoe UI" panose="020B0502040204020203" pitchFamily="34" charset="0"/>
              </a:rPr>
              <a:t>Employee Engagement was an action item in our FY21 plan but plans were paused as a result of the pandemic.   </a:t>
            </a:r>
            <a:r>
              <a:rPr lang="en-US" sz="1200" dirty="0">
                <a:solidFill>
                  <a:srgbClr val="0C0C0C"/>
                </a:solidFill>
                <a:effectLst/>
                <a:latin typeface="Segoe UI" panose="020B0502040204020203" pitchFamily="34" charset="0"/>
                <a:ea typeface="Times New Roman" panose="02020603050405020304" pitchFamily="18" charset="0"/>
                <a:cs typeface="Segoe UI" panose="020B0502040204020203" pitchFamily="34" charset="0"/>
              </a:rPr>
              <a:t>By fostering an environment that supports professional development we strive for </a:t>
            </a:r>
            <a:r>
              <a:rPr lang="en-US" sz="1200" dirty="0">
                <a:solidFill>
                  <a:schemeClr val="tx1"/>
                </a:solidFill>
                <a:latin typeface="Segoe UI" panose="020B0502040204020203" pitchFamily="34" charset="0"/>
                <a:ea typeface="Source Sans Pro"/>
                <a:cs typeface="Segoe UI" panose="020B0502040204020203" pitchFamily="34" charset="0"/>
                <a:sym typeface="Source Sans Pro"/>
              </a:rPr>
              <a:t>employees at all levels of the organization to feel empowered to contribute to improving the customer experience.  </a:t>
            </a:r>
            <a:endParaRPr lang="en-US" sz="12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100" dirty="0">
              <a:effectLst/>
              <a:latin typeface="Segoe UI" panose="020B0502040204020203" pitchFamily="34" charset="0"/>
              <a:ea typeface="Times New Roman" panose="02020603050405020304" pitchFamily="18"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Everyone from leadership on down to individual contributors.</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200" dirty="0">
                <a:latin typeface="Segoe UI" panose="020B0502040204020203" pitchFamily="34" charset="0"/>
                <a:cs typeface="Segoe UI" panose="020B0502040204020203" pitchFamily="34" charset="0"/>
              </a:rPr>
              <a:t>							</a:t>
            </a:r>
            <a:r>
              <a:rPr lang="en-US" sz="1200" dirty="0"/>
              <a:t> 	</a:t>
            </a:r>
            <a:r>
              <a:rPr lang="en-US" sz="1000" dirty="0"/>
              <a:t>(</a:t>
            </a:r>
            <a:r>
              <a:rPr lang="en-US" sz="1000" dirty="0" err="1"/>
              <a:t>cont</a:t>
            </a:r>
            <a:r>
              <a:rPr lang="en-US" sz="1000" dirty="0"/>
              <a:t>)</a:t>
            </a:r>
            <a:endParaRPr lang="en-US" sz="10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22123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355600" y="0"/>
            <a:ext cx="8712208"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FY22 Action Update: Employee Engagement </a:t>
            </a:r>
            <a:r>
              <a:rPr lang="en-US" sz="1100" dirty="0"/>
              <a:t>(</a:t>
            </a:r>
            <a:r>
              <a:rPr lang="en-US" sz="1100" dirty="0" err="1"/>
              <a:t>cont</a:t>
            </a:r>
            <a:r>
              <a:rPr lang="en-US" sz="1100" dirty="0"/>
              <a:t>)</a:t>
            </a:r>
            <a:endParaRPr sz="11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8</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lnSpcReduction="10000"/>
          </a:bodyPr>
          <a:lstStyle/>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1200" dirty="0">
                <a:latin typeface="Segoe UI" panose="020B0502040204020203" pitchFamily="34" charset="0"/>
                <a:cs typeface="Segoe UI" panose="020B0502040204020203" pitchFamily="34" charset="0"/>
              </a:rPr>
              <a:t>Communication to the workforce is paramount, especially during times like these,  and our Community Relations division is working on an internal communications plan to ensure this is not overlooked.</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200" dirty="0">
                <a:latin typeface="Segoe UI" panose="020B0502040204020203" pitchFamily="34" charset="0"/>
                <a:cs typeface="Segoe UI" panose="020B0502040204020203" pitchFamily="34" charset="0"/>
              </a:rPr>
              <a:t>In Fiscal Year 2021, most training was put on hold due to the pandemic and budget constraints. We look forward to resuming our expansive training curriculum.   In addition, we have compiled a catalogue of online courses that emphasize all aspects of delivering excellent customer service.  We will continue to actively solicit ideas from employees, who are our best resource for opportunities to improve operations and service delivery.  We will continue to energize employees through our annual Consular Leadership day/season.</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The results of the FEV survey that will be conducted in the fall of 2022 will be compared to previous years and analyzed.  We will continue to focus on areas where we can do better.</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Leadership’s communication of its commitment to support and value our employees.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56471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330200" y="0"/>
            <a:ext cx="85852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FY23 Commit to Action: Online Passport Renewal </a:t>
            </a:r>
            <a:r>
              <a:rPr lang="en-US" sz="1800" dirty="0"/>
              <a:t>v</a:t>
            </a:r>
            <a:r>
              <a:rPr lang="en-US" sz="2700" dirty="0"/>
              <a:t>2</a:t>
            </a:r>
            <a:endParaRPr sz="27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9</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100" dirty="0">
                <a:latin typeface="Segoe UI" panose="020B0502040204020203" pitchFamily="34" charset="0"/>
                <a:cs typeface="Segoe UI" panose="020B0502040204020203" pitchFamily="34" charset="0"/>
              </a:rPr>
              <a:t>For the initial launch, scheduled in late December 2021, we decided to restrict who can apply online so that we can meter the volume while our Passport Specialists master adjudicating within this new system and workstream.  By 2023, all customers who are eligible to renew their passport will be welcome to take advantage of the online system.  In addition, we will have identified opportunities to improve the customer and back-end user interfaces, and expect to develop enhancements to be deployed in the next version.</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100" dirty="0">
                <a:latin typeface="Segoe UI" panose="020B0502040204020203" pitchFamily="34" charset="0"/>
                <a:cs typeface="Segoe UI" panose="020B0502040204020203" pitchFamily="34" charset="0"/>
              </a:rPr>
              <a:t>We want the Online Passport Renewal to be a great customer experience and to make passport operations more efficient.</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100" dirty="0">
                <a:latin typeface="Segoe UI" panose="020B0502040204020203" pitchFamily="34" charset="0"/>
                <a:cs typeface="Segoe UI" panose="020B0502040204020203" pitchFamily="34" charset="0"/>
              </a:rPr>
              <a:t>The Passport Services directorate as well as business units within Consular Affairs.</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200" dirty="0">
                <a:latin typeface="Segoe UI" panose="020B0502040204020203" pitchFamily="34" charset="0"/>
                <a:cs typeface="Segoe UI" panose="020B0502040204020203" pitchFamily="34" charset="0"/>
              </a:rPr>
              <a:t>								</a:t>
            </a:r>
            <a:r>
              <a:rPr lang="en-US" sz="1200" dirty="0"/>
              <a:t> </a:t>
            </a:r>
            <a:r>
              <a:rPr lang="en-US" sz="1000" dirty="0"/>
              <a:t>(</a:t>
            </a:r>
            <a:r>
              <a:rPr lang="en-US" sz="1000" dirty="0" err="1"/>
              <a:t>cont</a:t>
            </a:r>
            <a:r>
              <a:rPr lang="en-US" sz="1000" dirty="0"/>
              <a:t>)</a:t>
            </a:r>
            <a:endParaRPr lang="en-US" sz="10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04236169"/>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1449</TotalTime>
  <Words>2459</Words>
  <Application>Microsoft Office PowerPoint</Application>
  <PresentationFormat>On-screen Show (16:9)</PresentationFormat>
  <Paragraphs>138</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Public Sans</vt:lpstr>
      <vt:lpstr>Public Sans Thin</vt:lpstr>
      <vt:lpstr>Segoe UI</vt:lpstr>
      <vt:lpstr>Arial</vt:lpstr>
      <vt:lpstr>Simple Light</vt:lpstr>
      <vt:lpstr>FY23 CX Action Plan Passport Services Department of State</vt:lpstr>
      <vt:lpstr>FY21 Capacity Assessment Reflection Summary</vt:lpstr>
      <vt:lpstr>Adapting Service During a Global Pandemic</vt:lpstr>
      <vt:lpstr>HISP Equity Reflection</vt:lpstr>
      <vt:lpstr>FY22 Action Update: Customer-Centric Culture for our Employees and Service Partners</vt:lpstr>
      <vt:lpstr>FY22 Action Update: Service Partners and Customer Focus (cont)</vt:lpstr>
      <vt:lpstr>FY22 Action Update: Employee Engagement</vt:lpstr>
      <vt:lpstr>FY22 Action Update: Employee Engagement (cont)</vt:lpstr>
      <vt:lpstr>FY23 Commit to Action: Online Passport Renewal v2</vt:lpstr>
      <vt:lpstr>FY23 Commit to Action: Online Passport Renewal v2 (cont)</vt:lpstr>
      <vt:lpstr>FY23 Commit to Action: USCIS Collaboration</vt:lpstr>
      <vt:lpstr>FY23 Commit to Action: USCIS Collaboration (cont)</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Link, Josie</cp:lastModifiedBy>
  <cp:revision>151</cp:revision>
  <dcterms:modified xsi:type="dcterms:W3CDTF">2022-01-26T20:20:16Z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665d9ee-429a-4d5f-97cc-cfb56e044a6e_Enabled">
    <vt:lpwstr>True</vt:lpwstr>
  </property>
  <property fmtid="{D5CDD505-2E9C-101B-9397-08002B2CF9AE}" pid="3" name="MSIP_Label_1665d9ee-429a-4d5f-97cc-cfb56e044a6e_SiteId">
    <vt:lpwstr>66cf5074-5afe-48d1-a691-a12b2121f44b</vt:lpwstr>
  </property>
  <property fmtid="{D5CDD505-2E9C-101B-9397-08002B2CF9AE}" pid="4" name="MSIP_Label_1665d9ee-429a-4d5f-97cc-cfb56e044a6e_Owner">
    <vt:lpwstr>LeeSA@state.gov</vt:lpwstr>
  </property>
  <property fmtid="{D5CDD505-2E9C-101B-9397-08002B2CF9AE}" pid="5" name="MSIP_Label_1665d9ee-429a-4d5f-97cc-cfb56e044a6e_SetDate">
    <vt:lpwstr>2021-07-13T18:38:04.1127606Z</vt:lpwstr>
  </property>
  <property fmtid="{D5CDD505-2E9C-101B-9397-08002B2CF9AE}" pid="6" name="MSIP_Label_1665d9ee-429a-4d5f-97cc-cfb56e044a6e_Name">
    <vt:lpwstr>Unclassified</vt:lpwstr>
  </property>
  <property fmtid="{D5CDD505-2E9C-101B-9397-08002B2CF9AE}" pid="7" name="MSIP_Label_1665d9ee-429a-4d5f-97cc-cfb56e044a6e_Application">
    <vt:lpwstr>Microsoft Azure Information Protection</vt:lpwstr>
  </property>
  <property fmtid="{D5CDD505-2E9C-101B-9397-08002B2CF9AE}" pid="8" name="MSIP_Label_1665d9ee-429a-4d5f-97cc-cfb56e044a6e_ActionId">
    <vt:lpwstr>ccc65f21-7a6c-4b9f-af53-97e83e84e2dc</vt:lpwstr>
  </property>
  <property fmtid="{D5CDD505-2E9C-101B-9397-08002B2CF9AE}" pid="9" name="MSIP_Label_1665d9ee-429a-4d5f-97cc-cfb56e044a6e_Extended_MSFT_Method">
    <vt:lpwstr>Manual</vt:lpwstr>
  </property>
  <property fmtid="{D5CDD505-2E9C-101B-9397-08002B2CF9AE}" pid="10" name="Sensitivity">
    <vt:lpwstr>Unclassified</vt:lpwstr>
  </property>
</Properties>
</file>