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Lst>
  <p:notesMasterIdLst>
    <p:notesMasterId r:id="rId11"/>
  </p:notesMasterIdLst>
  <p:sldIdLst>
    <p:sldId id="256" r:id="rId2"/>
    <p:sldId id="292" r:id="rId3"/>
    <p:sldId id="293" r:id="rId4"/>
    <p:sldId id="294" r:id="rId5"/>
    <p:sldId id="297" r:id="rId6"/>
    <p:sldId id="298" r:id="rId7"/>
    <p:sldId id="295" r:id="rId8"/>
    <p:sldId id="296" r:id="rId9"/>
    <p:sldId id="299" r:id="rId10"/>
  </p:sldIdLst>
  <p:sldSz cx="9144000" cy="5143500" type="screen16x9"/>
  <p:notesSz cx="6858000" cy="9144000"/>
  <p:embeddedFontLst>
    <p:embeddedFont>
      <p:font typeface="Public Sans" panose="020B0604020202020204" charset="0"/>
      <p:regular r:id="rId12"/>
      <p:bold r:id="rId13"/>
      <p:italic r:id="rId14"/>
      <p:boldItalic r:id="rId15"/>
    </p:embeddedFont>
    <p:embeddedFont>
      <p:font typeface="Public Sans Thin" panose="020B0604020202020204" charset="0"/>
      <p:regular r:id="rId16"/>
      <p:bold r:id="rId17"/>
      <p:italic r:id="rId18"/>
      <p:boldItalic r:id="rId19"/>
    </p:embeddedFont>
    <p:embeddedFont>
      <p:font typeface="Segoe UI" panose="020B0502040204020203" pitchFamily="3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73" d="100"/>
          <a:sy n="73" d="100"/>
        </p:scale>
        <p:origin x="1008" y="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font" Target="fonts/font12.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44778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2967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25386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4000" b="0" dirty="0">
                <a:solidFill>
                  <a:srgbClr val="E42628"/>
                </a:solidFill>
                <a:latin typeface="Arial" panose="020B0604020202020204" pitchFamily="34" charset="0"/>
                <a:cs typeface="Arial" panose="020B0604020202020204" pitchFamily="34" charset="0"/>
              </a:rPr>
              <a:t>Health Insurance Marketplace</a:t>
            </a:r>
            <a:r>
              <a:rPr lang="en-US" sz="4000" b="0" baseline="30000" dirty="0">
                <a:solidFill>
                  <a:srgbClr val="E42628"/>
                </a:solidFill>
                <a:latin typeface="Arial" panose="020B0604020202020204" pitchFamily="34" charset="0"/>
                <a:cs typeface="Arial" panose="020B0604020202020204" pitchFamily="34" charset="0"/>
              </a:rPr>
              <a:t>®</a:t>
            </a:r>
            <a:br>
              <a:rPr lang="en-US" sz="4000" b="0" dirty="0">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Centers for Medicare &amp; Medicaid Services/HHS</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dirty="0"/>
              <a:t>Completed Summer 2021</a:t>
            </a:r>
          </a:p>
          <a:p>
            <a:pPr marL="0" lvl="0" indent="0" algn="l" rtl="0">
              <a:lnSpc>
                <a:spcPct val="100000"/>
              </a:lnSpc>
              <a:spcBef>
                <a:spcPts val="0"/>
              </a:spcBef>
              <a:spcAft>
                <a:spcPts val="0"/>
              </a:spcAft>
              <a:buSzPts val="533"/>
              <a:buNone/>
            </a:pPr>
            <a:endParaRPr sz="981" dirty="0"/>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What we’re proud of this year:</a:t>
            </a:r>
          </a:p>
          <a:p>
            <a:pPr marL="114300" indent="0">
              <a:buSzPct val="75000"/>
              <a:buNone/>
            </a:pPr>
            <a:r>
              <a:rPr lang="en-US" sz="1100" dirty="0">
                <a:solidFill>
                  <a:schemeClr val="tx1"/>
                </a:solidFill>
                <a:latin typeface="Segoe UI" panose="020B0502040204020203" pitchFamily="34" charset="0"/>
                <a:cs typeface="Segoe UI" panose="020B0502040204020203" pitchFamily="34" charset="0"/>
              </a:rPr>
              <a:t>Rapidly implemented changes to HealthCare.gov to support Administration priorities for the American Rescue Plan. These changes included:</a:t>
            </a:r>
          </a:p>
          <a:p>
            <a:pPr>
              <a:buSzPct val="75000"/>
              <a:buFontTx/>
              <a:buChar char="-"/>
            </a:pPr>
            <a:r>
              <a:rPr lang="en-US" sz="1100" dirty="0">
                <a:solidFill>
                  <a:schemeClr val="tx1"/>
                </a:solidFill>
                <a:latin typeface="Segoe UI" panose="020B0502040204020203" pitchFamily="34" charset="0"/>
                <a:cs typeface="Segoe UI" panose="020B0502040204020203" pitchFamily="34" charset="0"/>
              </a:rPr>
              <a:t>Launching a new Special Enrollment Period (SEP) for the Health Insurance Marketplace</a:t>
            </a:r>
            <a:r>
              <a:rPr lang="en-US" sz="1100" baseline="30000" dirty="0">
                <a:solidFill>
                  <a:schemeClr val="tx1"/>
                </a:solidFill>
                <a:latin typeface="Segoe UI" panose="020B0502040204020203" pitchFamily="34" charset="0"/>
                <a:cs typeface="Segoe UI" panose="020B0502040204020203" pitchFamily="34" charset="0"/>
              </a:rPr>
              <a:t>®</a:t>
            </a:r>
            <a:r>
              <a:rPr lang="en-US" sz="1100" dirty="0">
                <a:solidFill>
                  <a:schemeClr val="tx1"/>
                </a:solidFill>
                <a:latin typeface="Segoe UI" panose="020B0502040204020203" pitchFamily="34" charset="0"/>
                <a:cs typeface="Segoe UI" panose="020B0502040204020203" pitchFamily="34" charset="0"/>
              </a:rPr>
              <a:t>, including numerous website and back-office system changes required to support the new SEP.</a:t>
            </a:r>
          </a:p>
          <a:p>
            <a:pPr>
              <a:buSzPct val="75000"/>
              <a:buFontTx/>
              <a:buChar char="-"/>
            </a:pPr>
            <a:r>
              <a:rPr lang="en-US" sz="1100" dirty="0">
                <a:solidFill>
                  <a:schemeClr val="tx1"/>
                </a:solidFill>
                <a:latin typeface="Segoe UI" panose="020B0502040204020203" pitchFamily="34" charset="0"/>
                <a:cs typeface="Segoe UI" panose="020B0502040204020203" pitchFamily="34" charset="0"/>
              </a:rPr>
              <a:t>Making numerous website and call center updates to support program changes resulting from the American Rescue Plan. Developed consumer education materials and conducted outreach programs to make consumers aware of these program changes.</a:t>
            </a:r>
          </a:p>
          <a:p>
            <a:pPr>
              <a:buSzPct val="75000"/>
              <a:buFontTx/>
              <a:buChar char="-"/>
            </a:pPr>
            <a:r>
              <a:rPr lang="en-US" sz="1100" dirty="0">
                <a:solidFill>
                  <a:schemeClr val="tx1"/>
                </a:solidFill>
                <a:latin typeface="Segoe UI" panose="020B0502040204020203" pitchFamily="34" charset="0"/>
                <a:cs typeface="Segoe UI" panose="020B0502040204020203" pitchFamily="34" charset="0"/>
              </a:rPr>
              <a:t>Implementing a multi-faceted outreach campaign designed to raise awareness of the SEP and new financial assistance available under the ARP, and to motivate uninsured and Marketplace insured individuals to check their eligibility and enroll at HealthCare.gov. </a:t>
            </a:r>
          </a:p>
          <a:p>
            <a:pPr marL="114300" indent="0">
              <a:buSzPct val="75000"/>
              <a:buNone/>
            </a:pPr>
            <a:endParaRPr lang="en-US" sz="1400"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need to do better: </a:t>
            </a:r>
            <a:endParaRPr lang="en-US" sz="1300" dirty="0">
              <a:latin typeface="Segoe UI" panose="020B0502040204020203" pitchFamily="34" charset="0"/>
              <a:cs typeface="Segoe UI" panose="020B0502040204020203" pitchFamily="34" charset="0"/>
            </a:endParaRPr>
          </a:p>
          <a:p>
            <a:pPr>
              <a:buSzPct val="75000"/>
              <a:buFontTx/>
              <a:buChar char="-"/>
            </a:pPr>
            <a:r>
              <a:rPr lang="en-US" sz="1100" dirty="0">
                <a:solidFill>
                  <a:schemeClr val="tx1"/>
                </a:solidFill>
                <a:latin typeface="Segoe UI" panose="020B0502040204020203" pitchFamily="34" charset="0"/>
                <a:cs typeface="Segoe UI" panose="020B0502040204020203" pitchFamily="34" charset="0"/>
              </a:rPr>
              <a:t>Some parts of the online consumer experience are still legacy builds that haven’t been modernized since the original launch of HealthCare</a:t>
            </a:r>
            <a:r>
              <a:rPr lang="en-US" sz="1100">
                <a:solidFill>
                  <a:schemeClr val="tx1"/>
                </a:solidFill>
                <a:latin typeface="Segoe UI" panose="020B0502040204020203" pitchFamily="34" charset="0"/>
                <a:cs typeface="Segoe UI" panose="020B0502040204020203" pitchFamily="34" charset="0"/>
              </a:rPr>
              <a:t>.gov. </a:t>
            </a:r>
            <a:r>
              <a:rPr lang="en-US" sz="1100" dirty="0">
                <a:solidFill>
                  <a:schemeClr val="tx1"/>
                </a:solidFill>
                <a:latin typeface="Segoe UI" panose="020B0502040204020203" pitchFamily="34" charset="0"/>
                <a:cs typeface="Segoe UI" panose="020B0502040204020203" pitchFamily="34" charset="0"/>
              </a:rPr>
              <a:t>We’re continuing to iteratively work on making experience updates over time to replace these components with modern frameworks and ensure they are mobile optimized, meet responsive design principles, and improve upon experiences based on consumer feedback. </a:t>
            </a:r>
          </a:p>
          <a:p>
            <a:pPr>
              <a:buSzPct val="75000"/>
              <a:buFontTx/>
              <a:buChar char="-"/>
            </a:pPr>
            <a:r>
              <a:rPr lang="en-US" sz="1100" dirty="0">
                <a:solidFill>
                  <a:schemeClr val="tx1"/>
                </a:solidFill>
                <a:latin typeface="Segoe UI" panose="020B0502040204020203" pitchFamily="34" charset="0"/>
                <a:cs typeface="Segoe UI" panose="020B0502040204020203" pitchFamily="34" charset="0"/>
              </a:rPr>
              <a:t>Making significant progress to update these areas is sometimes a challenge as the Program needs to balance modernizing back end infrastructure, implementing evolving new laws and rapid policy changes, while working to prioritize CX needs within existing resources.</a:t>
            </a: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a:buSzPct val="75000"/>
              <a:buFontTx/>
              <a:buChar char="-"/>
            </a:pPr>
            <a:r>
              <a:rPr lang="en-US" sz="1100" dirty="0">
                <a:latin typeface="Segoe UI" panose="020B0502040204020203" pitchFamily="34" charset="0"/>
                <a:cs typeface="Segoe UI" panose="020B0502040204020203" pitchFamily="34" charset="0"/>
              </a:rPr>
              <a:t>The Health Insurance Marketplace</a:t>
            </a:r>
            <a:r>
              <a:rPr lang="en-US" sz="1100" baseline="30000" dirty="0">
                <a:latin typeface="Segoe UI" panose="020B0502040204020203" pitchFamily="34" charset="0"/>
                <a:cs typeface="Segoe UI" panose="020B0502040204020203" pitchFamily="34" charset="0"/>
              </a:rPr>
              <a:t>®</a:t>
            </a:r>
            <a:r>
              <a:rPr lang="en-US" sz="1100" dirty="0">
                <a:latin typeface="Segoe UI" panose="020B0502040204020203" pitchFamily="34" charset="0"/>
                <a:cs typeface="Segoe UI" panose="020B0502040204020203" pitchFamily="34" charset="0"/>
              </a:rPr>
              <a:t> call center transitioned to a remote operation with no impact on customer service operations.   Within just a few weeks, we were able to develop and implement call routing capabilities to deliver calls to agents not physically present in the call center.  This allowed for increased continuity of operations and improved health and safety of the call center staff.  Remote operations also allowed for increased social distancing for those call center staff that were unable to telework.</a:t>
            </a:r>
          </a:p>
          <a:p>
            <a:pPr>
              <a:buSzPct val="75000"/>
              <a:buFontTx/>
              <a:buChar char="-"/>
            </a:pPr>
            <a:r>
              <a:rPr lang="en-US" sz="1100" dirty="0">
                <a:latin typeface="Segoe UI" panose="020B0502040204020203" pitchFamily="34" charset="0"/>
                <a:cs typeface="Segoe UI" panose="020B0502040204020203" pitchFamily="34" charset="0"/>
              </a:rPr>
              <a:t>CMS successfully migrated a robust consumer research program to a fully remote/virtual operation. This was critical as numerous significant policy changes were being made to the program and these resulted in significant changes to the website and the online application tools. Looking forward, we will leverage lessons learned from this experience to expand the testing and research options available within CMS.</a:t>
            </a:r>
          </a:p>
          <a:p>
            <a:pPr>
              <a:buSzPct val="75000"/>
              <a:buFontTx/>
              <a:buChar char="-"/>
            </a:pPr>
            <a:r>
              <a:rPr lang="en-US" sz="1100" dirty="0">
                <a:solidFill>
                  <a:schemeClr val="tx1"/>
                </a:solidFill>
                <a:latin typeface="Segoe UI" panose="020B0502040204020203" pitchFamily="34" charset="0"/>
                <a:cs typeface="Segoe UI" panose="020B0502040204020203" pitchFamily="34" charset="0"/>
              </a:rPr>
              <a:t>CMS rapidly iterated and released improved, and more engaging, sorting and filtering capabilities for consumers in their online shopping experience to help consumers that may need to consider other factors beyond premium price when comparing plans. CMS has seen increased success and utilization of these features, including new callouts for consumers that may need to look for specific plans that offer them extra savings on out of pocket costs to ensure they don’t miss out on additional benefits they could receive on certain plans. These updates were implemented quickly in time with new savings introduced through American Rescue Plan, which lowers the cost of Marketplace plans for the rest of 2021. </a:t>
            </a: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85000" lnSpcReduction="1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100" dirty="0">
                <a:latin typeface="Segoe UI" panose="020B0502040204020203" pitchFamily="34" charset="0"/>
                <a:cs typeface="Segoe UI" panose="020B0502040204020203" pitchFamily="34" charset="0"/>
              </a:rPr>
              <a:t>Individuals and families without health coverage; those already enrolled in the Marketplace</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r>
              <a:rPr lang="en-US" sz="1100" dirty="0">
                <a:solidFill>
                  <a:schemeClr val="tx1"/>
                </a:solidFill>
                <a:latin typeface="Segoe UI" panose="020B0502040204020203" pitchFamily="34" charset="0"/>
                <a:cs typeface="Segoe UI" panose="020B0502040204020203" pitchFamily="34" charset="0"/>
              </a:rPr>
              <a:t>Technology access is an issue we’ve seen with the target users for this program so there is a digital divide with this community. There is also a trust in government issue. We know that some users are reluctant to give us requested information because they believe/fear it will be mis-used. In addition, new and evolving Federal security requirements and initiatives will create barriers to access for various consumer segments, introducing challenges in how we can strive to meet updated security postures while not preventing critical access to health coverage and potentially causing people in need to go without health insurance and health care due to these barriers.</a:t>
            </a:r>
          </a:p>
          <a:p>
            <a:pPr marL="114300" indent="0">
              <a:buSzPct val="75000"/>
              <a:buNone/>
            </a:pPr>
            <a:endParaRPr lang="en-US" sz="13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r>
              <a:rPr lang="en-US" sz="1100" dirty="0">
                <a:solidFill>
                  <a:schemeClr val="tx1"/>
                </a:solidFill>
                <a:latin typeface="Segoe UI" panose="020B0502040204020203" pitchFamily="34" charset="0"/>
                <a:cs typeface="Segoe UI" panose="020B0502040204020203" pitchFamily="34" charset="0"/>
              </a:rPr>
              <a:t>We do not have demographic data on our web users that browse the site and interact with information outside of their application. The online application portion does offer optional questions to collect a minimal amount of demographic information, but the information is limited in use, is optional, and some information isn’t collected at all. There is also a digital divide in our consumer segments, leading to limited information collection and sometimes lower willingness to provide or identify optional demographic details to a government program. Through increased online personalization, we are hoping to improve this but there will always be a significant volume of anonymous traffic that makes it difficult to have a full picture of our web user community.</a:t>
            </a:r>
            <a:endParaRPr lang="en-US" sz="1400" dirty="0">
              <a:solidFill>
                <a:schemeClr val="tx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66025" y="19050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FY22 Action Update: </a:t>
            </a:r>
            <a:r>
              <a:rPr lang="en-US" dirty="0">
                <a:solidFill>
                  <a:schemeClr val="tx1"/>
                </a:solidFill>
              </a:rPr>
              <a:t>Redesign Eligibility Notice</a:t>
            </a:r>
            <a:endParaRPr dirty="0">
              <a:solidFill>
                <a:schemeClr val="tx1"/>
              </a:solidFill>
            </a:endParaRP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850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solidFill>
                  <a:schemeClr val="tx1"/>
                </a:solidFill>
                <a:latin typeface="Segoe UI" panose="020B0502040204020203" pitchFamily="34" charset="0"/>
                <a:cs typeface="Segoe UI" panose="020B0502040204020203" pitchFamily="34" charset="0"/>
              </a:rPr>
              <a:t>Improving the experience for users who submit a Marketplace application and need to understand the outcomes of what they’re eligible for and what actions they need to take</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solidFill>
                  <a:schemeClr val="tx1"/>
                </a:solidFill>
                <a:latin typeface="Segoe UI" panose="020B0502040204020203" pitchFamily="34" charset="0"/>
                <a:cs typeface="Segoe UI" panose="020B0502040204020203" pitchFamily="34" charset="0"/>
              </a:rPr>
              <a:t>The current eligibility notice is very difficult for consumers to understand, is lengthy with repetitive content, and requires significant cognitive load to find the relevant pieces of information and action steps for each person in the household. The current notice also is very complicated to test, produce and maintain with complex business rules that aren’t streamlined</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CMS, Office of Communications (OC) and Center for Consumer Information and Insurance Oversight (CCIIO)</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200" dirty="0">
                <a:latin typeface="Segoe UI" panose="020B0502040204020203" pitchFamily="34" charset="0"/>
                <a:cs typeface="Segoe UI" panose="020B0502040204020203" pitchFamily="34" charset="0"/>
              </a:rPr>
              <a:t>Define requirements, develop prototype for consumer testing, conduct user research, build and launch system prior to fall 2022</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Web metrics, online and post-transaction surveys, call center feedback</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Project is properly resourced</a:t>
            </a: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fontScale="90000"/>
          </a:bodyPr>
          <a:lstStyle/>
          <a:p>
            <a:pPr lvl="0"/>
            <a:r>
              <a:rPr lang="en-US" dirty="0"/>
              <a:t>FY22 Action Update: </a:t>
            </a:r>
            <a:r>
              <a:rPr lang="en-US" dirty="0">
                <a:solidFill>
                  <a:schemeClr val="tx1"/>
                </a:solidFill>
              </a:rPr>
              <a:t>Google Analytics 4 (GA4) Migration</a:t>
            </a:r>
            <a:endParaRPr dirty="0">
              <a:solidFill>
                <a:schemeClr val="tx1"/>
              </a:solidFill>
            </a:endParaRPr>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7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latin typeface="Segoe UI" panose="020B0502040204020203" pitchFamily="34" charset="0"/>
                <a:cs typeface="Segoe UI" panose="020B0502040204020203" pitchFamily="34" charset="0"/>
              </a:rPr>
              <a:t>This change will allow us to collect more detailed and actionable web metrics – moving from tracking page views and users as they key metrics to tracking events and sessions</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latin typeface="Segoe UI" panose="020B0502040204020203" pitchFamily="34" charset="0"/>
                <a:cs typeface="Segoe UI" panose="020B0502040204020203" pitchFamily="34" charset="0"/>
              </a:rPr>
              <a:t>This migration will give us a more rich and accurate picture of what works and what doesn’t work for our users. Also, before Google retires the old version of Google Analytics (UA), we will collect data and report from both versions for the upcoming Marketplace Open Enrollment. This will give us a full and detailed comparison of the changes between the old and new versions of Google Analytics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CMS Office of Communications (OC)</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200" dirty="0">
                <a:latin typeface="Segoe UI" panose="020B0502040204020203" pitchFamily="34" charset="0"/>
                <a:cs typeface="Segoe UI" panose="020B0502040204020203" pitchFamily="34" charset="0"/>
              </a:rPr>
              <a:t>Develop content and technical requirements, test required code changes and develop reports in GA4, and launch changes to production in advance of fall 2022</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Web metrics</a:t>
            </a:r>
          </a:p>
          <a:p>
            <a:pPr marL="114300" indent="0">
              <a:buSzPct val="75000"/>
              <a:buNone/>
            </a:pPr>
            <a:endParaRPr lang="en-US" sz="1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Project is properly resourced</a:t>
            </a: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22123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533400" y="182880"/>
            <a:ext cx="8375100" cy="907200"/>
          </a:xfrm>
          <a:prstGeom prst="rect">
            <a:avLst/>
          </a:prstGeom>
        </p:spPr>
        <p:txBody>
          <a:bodyPr spcFirstLastPara="1" wrap="square" lIns="91425" tIns="91425" rIns="91425" bIns="0" anchor="b" anchorCtr="0">
            <a:normAutofit fontScale="90000"/>
          </a:bodyPr>
          <a:lstStyle/>
          <a:p>
            <a:pPr marL="0" lvl="0" indent="0" algn="l" rtl="0">
              <a:spcBef>
                <a:spcPts val="0"/>
              </a:spcBef>
              <a:spcAft>
                <a:spcPts val="0"/>
              </a:spcAft>
              <a:buNone/>
            </a:pPr>
            <a:r>
              <a:rPr lang="en-US" dirty="0"/>
              <a:t>FY23 Commit to Action: Modernize “My Account”</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85000" lnSpcReduction="1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200" dirty="0">
                <a:solidFill>
                  <a:schemeClr val="tx1"/>
                </a:solidFill>
                <a:latin typeface="Segoe UI" panose="020B0502040204020203" pitchFamily="34" charset="0"/>
                <a:cs typeface="Segoe UI" panose="020B0502040204020203" pitchFamily="34" charset="0"/>
              </a:rPr>
              <a:t>The experience for users who have and manage their account information online on HealthCare.gov</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200" dirty="0">
                <a:solidFill>
                  <a:schemeClr val="tx1"/>
                </a:solidFill>
                <a:latin typeface="Segoe UI" panose="020B0502040204020203" pitchFamily="34" charset="0"/>
                <a:cs typeface="Segoe UI" panose="020B0502040204020203" pitchFamily="34" charset="0"/>
              </a:rPr>
              <a:t>This is a legacy section of the website that has not been significantly updated since the beginning of the program in 2013. It suffers from poor usability, is not mobile optimized, and is difficult to maintain from a code perspective</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latin typeface="Segoe UI" panose="020B0502040204020203" pitchFamily="34" charset="0"/>
                <a:cs typeface="Segoe UI" panose="020B0502040204020203" pitchFamily="34" charset="0"/>
              </a:rPr>
              <a:t>CMS, Office of Communications (OC) and Center for Consumer Information and Insurance Oversight (CCIIO)</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200" dirty="0">
                <a:latin typeface="Segoe UI" panose="020B0502040204020203" pitchFamily="34" charset="0"/>
                <a:cs typeface="Segoe UI" panose="020B0502040204020203" pitchFamily="34" charset="0"/>
              </a:rPr>
              <a:t>Define requirements, develop prototype for consumer testing, conduct user research, begin development and system testing activities</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Web metrics, online and post-transaction surveys, call center feedback</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Project is properly resourced</a:t>
            </a: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05779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66025" y="358140"/>
            <a:ext cx="8375100" cy="907200"/>
          </a:xfrm>
          <a:prstGeom prst="rect">
            <a:avLst/>
          </a:prstGeom>
        </p:spPr>
        <p:txBody>
          <a:bodyPr spcFirstLastPara="1" wrap="square" lIns="91425" tIns="91425" rIns="91425" bIns="0" anchor="b" anchorCtr="0">
            <a:normAutofit fontScale="90000"/>
          </a:bodyPr>
          <a:lstStyle/>
          <a:p>
            <a:pPr lvl="0"/>
            <a:r>
              <a:rPr lang="en-US" dirty="0">
                <a:solidFill>
                  <a:schemeClr val="tx1"/>
                </a:solidFill>
              </a:rPr>
              <a:t>FY23 Commit to Action: Improving Eligibility Results Online</a:t>
            </a:r>
            <a:br>
              <a:rPr lang="en-US" dirty="0"/>
            </a:b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8</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70000" lnSpcReduction="20000"/>
          </a:bodyPr>
          <a:lstStyle/>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400" dirty="0">
                <a:latin typeface="Segoe UI" panose="020B0502040204020203" pitchFamily="34" charset="0"/>
                <a:cs typeface="Segoe UI" panose="020B0502040204020203" pitchFamily="34" charset="0"/>
              </a:rPr>
              <a:t>Improving the experience for users who complete the online eligibility application on HealthCare.gov</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400" dirty="0">
                <a:latin typeface="Segoe UI" panose="020B0502040204020203" pitchFamily="34" charset="0"/>
                <a:cs typeface="Segoe UI" panose="020B0502040204020203" pitchFamily="34" charset="0"/>
              </a:rPr>
              <a:t>The current eligibility results section of the website is legacy code that is confusing to users and difficult to maintain. It is also not mobile </a:t>
            </a:r>
            <a:r>
              <a:rPr lang="en-US" sz="1400" dirty="0">
                <a:solidFill>
                  <a:schemeClr val="tx1"/>
                </a:solidFill>
                <a:latin typeface="Segoe UI" panose="020B0502040204020203" pitchFamily="34" charset="0"/>
                <a:cs typeface="Segoe UI" panose="020B0502040204020203" pitchFamily="34" charset="0"/>
              </a:rPr>
              <a:t>optimized. It provides minimal amounts of information and has to refer consumers to PDF notices for targeted information and details, making this step in the process harder for consumers to navigate through and understand outcomes and actions they need to take</a:t>
            </a:r>
          </a:p>
          <a:p>
            <a:pPr marL="114300" indent="0">
              <a:buSzPct val="75000"/>
              <a:buNone/>
            </a:pPr>
            <a:endParaRPr lang="en-US" sz="1600" dirty="0">
              <a:solidFill>
                <a:schemeClr val="tx1"/>
              </a:solidFill>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400" dirty="0">
                <a:latin typeface="Segoe UI" panose="020B0502040204020203" pitchFamily="34" charset="0"/>
                <a:cs typeface="Segoe UI" panose="020B0502040204020203" pitchFamily="34" charset="0"/>
              </a:rPr>
              <a:t>CMS, Office of Communications (OC) and Center for Consumer Information and Insurance Oversight (CCIIO)</a:t>
            </a:r>
          </a:p>
          <a:p>
            <a:pPr marL="114300" indent="0">
              <a:buSzPct val="75000"/>
              <a:buNone/>
            </a:pPr>
            <a:endParaRPr lang="en-US" sz="1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marL="114300" indent="0">
              <a:buSzPct val="75000"/>
              <a:buNone/>
            </a:pPr>
            <a:r>
              <a:rPr lang="en-US" sz="1400" dirty="0">
                <a:solidFill>
                  <a:schemeClr val="tx1"/>
                </a:solidFill>
                <a:latin typeface="Segoe UI" panose="020B0502040204020203" pitchFamily="34" charset="0"/>
                <a:cs typeface="Segoe UI" panose="020B0502040204020203" pitchFamily="34" charset="0"/>
              </a:rPr>
              <a:t>Define requirements, develop prototype for consumer testing, conduct user research, and begin iterating on development and testing by fall 2023</a:t>
            </a:r>
          </a:p>
          <a:p>
            <a:pPr marL="114300" indent="0">
              <a:buSzPct val="75000"/>
              <a:buNone/>
            </a:pPr>
            <a:endParaRPr lang="en-US" sz="1600" dirty="0">
              <a:solidFill>
                <a:srgbClr val="FF0000"/>
              </a:solidFill>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400" dirty="0">
                <a:latin typeface="Segoe UI" panose="020B0502040204020203" pitchFamily="34" charset="0"/>
                <a:cs typeface="Segoe UI" panose="020B0502040204020203" pitchFamily="34" charset="0"/>
              </a:rPr>
              <a:t>Web metrics, online and post-transaction surveys, call center feedback</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400" dirty="0">
                <a:latin typeface="Segoe UI" panose="020B0502040204020203" pitchFamily="34" charset="0"/>
                <a:cs typeface="Segoe UI" panose="020B0502040204020203" pitchFamily="34" charset="0"/>
              </a:rPr>
              <a:t>Project is properly resourced</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04236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030600845"/>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6260</TotalTime>
  <Words>1778</Words>
  <Application>Microsoft Office PowerPoint</Application>
  <PresentationFormat>On-screen Show (16:9)</PresentationFormat>
  <Paragraphs>106</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Public Sans</vt:lpstr>
      <vt:lpstr>Arial</vt:lpstr>
      <vt:lpstr>Public Sans Thin</vt:lpstr>
      <vt:lpstr>Segoe UI</vt:lpstr>
      <vt:lpstr>Simple Light</vt:lpstr>
      <vt:lpstr>FY23 CX Action Plan Health Insurance Marketplace® Centers for Medicare &amp; Medicaid Services/HHS</vt:lpstr>
      <vt:lpstr>FY21 Capacity Assessment Reflection Summary</vt:lpstr>
      <vt:lpstr>Adapting Service During a Global Pandemic</vt:lpstr>
      <vt:lpstr>HISP Equity Reflection</vt:lpstr>
      <vt:lpstr>FY22 Action Update: Redesign Eligibility Notice</vt:lpstr>
      <vt:lpstr>FY22 Action Update: Google Analytics 4 (GA4) Migration</vt:lpstr>
      <vt:lpstr>FY23 Commit to Action: Modernize “My Account”</vt:lpstr>
      <vt:lpstr>FY23 Commit to Action: Improving Eligibility Results Online </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77</cp:revision>
  <dcterms:modified xsi:type="dcterms:W3CDTF">2022-01-28T15:29:50Z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2022-01-28T15:28:44Z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ed6f703a-6610-453a-9a5c-6ec4b58dfcf5</vt:lpwstr>
  </property>
  <property fmtid="{D5CDD505-2E9C-101B-9397-08002B2CF9AE}" pid="8" name="MSIP_Label_ea60d57e-af5b-4752-ac57-3e4f28ca11dc_ContentBits">
    <vt:lpwstr>0</vt:lpwstr>
  </property>
</Properties>
</file>