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12"/>
  </p:notesMasterIdLst>
  <p:sldIdLst>
    <p:sldId id="256" r:id="rId2"/>
    <p:sldId id="292" r:id="rId3"/>
    <p:sldId id="293" r:id="rId4"/>
    <p:sldId id="294" r:id="rId5"/>
    <p:sldId id="297" r:id="rId6"/>
    <p:sldId id="298" r:id="rId7"/>
    <p:sldId id="295" r:id="rId8"/>
    <p:sldId id="296" r:id="rId9"/>
    <p:sldId id="300" r:id="rId10"/>
    <p:sldId id="301" r:id="rId11"/>
  </p:sldIdLst>
  <p:sldSz cx="9144000" cy="5143500" type="screen16x9"/>
  <p:notesSz cx="6858000" cy="9144000"/>
  <p:embeddedFontLst>
    <p:embeddedFont>
      <p:font typeface="Public Sans" panose="020B0604020202020204" charset="0"/>
      <p:regular r:id="rId13"/>
      <p:bold r:id="rId14"/>
      <p:italic r:id="rId15"/>
      <p:boldItalic r:id="rId16"/>
    </p:embeddedFont>
    <p:embeddedFont>
      <p:font typeface="Public Sans Thin" panose="020B0604020202020204" charset="0"/>
      <p:regular r:id="rId17"/>
      <p:bold r:id="rId18"/>
      <p:italic r:id="rId19"/>
      <p:boldItalic r:id="rId20"/>
    </p:embeddedFont>
    <p:embeddedFont>
      <p:font typeface="Segoe UI" panose="020B0502040204020203"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84" d="100"/>
          <a:sy n="84" d="100"/>
        </p:scale>
        <p:origin x="780" y="6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44778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296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5386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www.performance.gov/cx/executive-order/"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fontScale="90000"/>
          </a:bodyPr>
          <a:lstStyle/>
          <a:p>
            <a:pPr lvl="0"/>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latin typeface="Arial" panose="020B0604020202020204" pitchFamily="34" charset="0"/>
                <a:cs typeface="Arial" panose="020B0604020202020204" pitchFamily="34" charset="0"/>
              </a:rPr>
              <a:t>Medicare</a:t>
            </a:r>
            <a:br>
              <a:rPr lang="en-US" sz="4000" b="0" dirty="0">
                <a:latin typeface="Arial" panose="020B0604020202020204" pitchFamily="34" charset="0"/>
                <a:cs typeface="Arial" panose="020B0604020202020204" pitchFamily="34" charset="0"/>
              </a:rPr>
            </a:br>
            <a:r>
              <a:rPr lang="en-US" sz="3200" b="0" dirty="0">
                <a:solidFill>
                  <a:schemeClr val="bg2"/>
                </a:solidFill>
              </a:rPr>
              <a:t>Centers for Medicare &amp; Medicaid Services/HHS</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61506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marL="114300" indent="0">
              <a:buSzPct val="75000"/>
              <a:buNone/>
            </a:pPr>
            <a:r>
              <a:rPr lang="en-US" sz="1100" dirty="0">
                <a:latin typeface="Segoe UI" panose="020B0502040204020203" pitchFamily="34" charset="0"/>
                <a:cs typeface="Segoe UI" panose="020B0502040204020203" pitchFamily="34" charset="0"/>
              </a:rPr>
              <a:t>Continued to launch major improvements to Medicare.gov as part of the eMedicare initiative, including:</a:t>
            </a:r>
          </a:p>
          <a:p>
            <a:pPr>
              <a:buSzPct val="75000"/>
              <a:buFontTx/>
              <a:buChar char="-"/>
            </a:pPr>
            <a:r>
              <a:rPr lang="en-US" sz="1100" dirty="0">
                <a:latin typeface="Segoe UI" panose="020B0502040204020203" pitchFamily="34" charset="0"/>
                <a:cs typeface="Segoe UI" panose="020B0502040204020203" pitchFamily="34" charset="0"/>
              </a:rPr>
              <a:t>Launch of the Care Compare tool, which provides a single user-friendly interface that patients and caregivers can use to make informed decisions about healthcare based on cost, quality of care, volume of services, and other data. With just one click, patients can find information that is easy to understand about doctors, hospitals, nursing homes, and other health care services instead of searching through multiple tools</a:t>
            </a:r>
            <a:endParaRPr lang="en-US" sz="1100" dirty="0">
              <a:solidFill>
                <a:srgbClr val="FF0000"/>
              </a:solidFill>
              <a:latin typeface="Segoe UI" panose="020B0502040204020203" pitchFamily="34" charset="0"/>
              <a:cs typeface="Segoe UI" panose="020B0502040204020203" pitchFamily="34" charset="0"/>
            </a:endParaRPr>
          </a:p>
          <a:p>
            <a:pPr>
              <a:buSzPct val="75000"/>
              <a:buFontTx/>
              <a:buChar char="-"/>
            </a:pPr>
            <a:r>
              <a:rPr lang="en-US" sz="1100" dirty="0">
                <a:latin typeface="Segoe UI" panose="020B0502040204020203" pitchFamily="34" charset="0"/>
                <a:cs typeface="Segoe UI" panose="020B0502040204020203" pitchFamily="34" charset="0"/>
              </a:rPr>
              <a:t>By migrating “MyMedicare.gov” features into Medicare.gov, we now offer a single Medicare website that supports ALL online Medicare services, including those that require login and are personalized. This integrated site is a key step in our efforts to modernize Medicare customer service and increase the use of authenticated and personalized services</a:t>
            </a:r>
          </a:p>
          <a:p>
            <a:pPr>
              <a:buSzPct val="75000"/>
              <a:buFontTx/>
              <a:buChar char="-"/>
            </a:pPr>
            <a:r>
              <a:rPr lang="en-US" sz="1100" dirty="0">
                <a:latin typeface="Segoe UI" panose="020B0502040204020203" pitchFamily="34" charset="0"/>
                <a:cs typeface="Segoe UI" panose="020B0502040204020203" pitchFamily="34" charset="0"/>
              </a:rPr>
              <a:t>Launch of the “consistent header” across Medicare.gov which improves usability by streamlining navigation and makes chat available everywhere on the site. The new header also allows beneficiaries to stay logged in during their visit for both authenticated and public sections of the site</a:t>
            </a:r>
          </a:p>
          <a:p>
            <a:pPr>
              <a:buSzPct val="75000"/>
              <a:buFontTx/>
              <a:buChar char="-"/>
            </a:pPr>
            <a:r>
              <a:rPr lang="en-US" sz="1100" dirty="0">
                <a:latin typeface="Segoe UI" panose="020B0502040204020203" pitchFamily="34" charset="0"/>
                <a:cs typeface="Segoe UI" panose="020B0502040204020203" pitchFamily="34" charset="0"/>
              </a:rPr>
              <a:t>Made survey instruments consistent between customer service channels and aligned them with HISP guidance</a:t>
            </a: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endParaRPr lang="en-US" sz="1300" dirty="0">
              <a:latin typeface="Segoe UI" panose="020B0502040204020203" pitchFamily="34" charset="0"/>
              <a:cs typeface="Segoe UI" panose="020B0502040204020203" pitchFamily="34" charset="0"/>
            </a:endParaRPr>
          </a:p>
          <a:p>
            <a:pPr>
              <a:buSzPct val="75000"/>
              <a:buFontTx/>
              <a:buChar char="-"/>
            </a:pPr>
            <a:r>
              <a:rPr lang="en-US" sz="1100" dirty="0">
                <a:latin typeface="Segoe UI" panose="020B0502040204020203" pitchFamily="34" charset="0"/>
                <a:cs typeface="Segoe UI" panose="020B0502040204020203" pitchFamily="34" charset="0"/>
              </a:rPr>
              <a:t>We still see significant CSAT deltas between channels, with web significantly lower than call center (though trending up). We want and need to better understand the causes of this difference.</a:t>
            </a:r>
          </a:p>
          <a:p>
            <a:pPr>
              <a:buSzPct val="75000"/>
              <a:buFontTx/>
              <a:buChar char="-"/>
            </a:pPr>
            <a:r>
              <a:rPr lang="en-US" sz="1100" dirty="0">
                <a:latin typeface="Segoe UI" panose="020B0502040204020203" pitchFamily="34" charset="0"/>
                <a:cs typeface="Segoe UI" panose="020B0502040204020203" pitchFamily="34" charset="0"/>
              </a:rPr>
              <a:t>We are working with “assister” audiences – caregivers &amp; family members, SHIP counselors – to understand changes we could make to better support them as proxies for beneficiaries who won’t directly use Medicare.gov.</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a:buSzPct val="75000"/>
              <a:buFontTx/>
              <a:buChar char="-"/>
            </a:pPr>
            <a:r>
              <a:rPr lang="en-US" sz="1100" dirty="0">
                <a:latin typeface="Segoe UI" panose="020B0502040204020203" pitchFamily="34" charset="0"/>
                <a:cs typeface="Segoe UI" panose="020B0502040204020203" pitchFamily="34" charset="0"/>
              </a:rPr>
              <a:t>The 1-800-MEDICARE call center transitioned to a remote operation with no impact on customer service operations. Within just a few weeks, we were able to develop and implement call routing capabilities to deliver calls to agents not physically present in the call center.  This allowed for increased continuity of operations and improved health and safety of the call center staff.  Remote operations also allowed for increased social distancing for those call center staff that were unable to telework.</a:t>
            </a:r>
          </a:p>
          <a:p>
            <a:pPr>
              <a:buSzPct val="75000"/>
              <a:buFontTx/>
              <a:buChar char="-"/>
            </a:pPr>
            <a:r>
              <a:rPr lang="en-US" sz="1100" dirty="0">
                <a:latin typeface="Segoe UI" panose="020B0502040204020203" pitchFamily="34" charset="0"/>
                <a:cs typeface="Segoe UI" panose="020B0502040204020203" pitchFamily="34" charset="0"/>
              </a:rPr>
              <a:t>We were able to use our email &amp; SMS outreach program, which had been building before the COVID-19 pandemic, to conduct a large outreach campaign to Medicare beneficiaries, caregivers, and advocates to promote the availability of vaccines to everyone with Medicare.</a:t>
            </a:r>
          </a:p>
          <a:p>
            <a:pPr>
              <a:buSzPct val="75000"/>
              <a:buFontTx/>
              <a:buChar char="-"/>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100" dirty="0">
                <a:latin typeface="Segoe UI" panose="020B0502040204020203" pitchFamily="34" charset="0"/>
                <a:cs typeface="Segoe UI" panose="020B0502040204020203" pitchFamily="34" charset="0"/>
              </a:rPr>
              <a:t>Medicare beneficiaries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400" dirty="0">
                <a:solidFill>
                  <a:schemeClr val="tx1"/>
                </a:solidFill>
                <a:latin typeface="Segoe UI" panose="020B0502040204020203" pitchFamily="34" charset="0"/>
                <a:cs typeface="Segoe UI" panose="020B0502040204020203" pitchFamily="34" charset="0"/>
              </a:rPr>
              <a:t>Technology access can be an issue with some Medicare beneficiaries. There is also sometimes a trust in government issue. We know that some users are reluctant to give us requested information because they believe/fear it will be mis-used. In addition, new and evolving Federal security requirements and initiatives will create barriers to access for various consumer segments, introducing challenges in how we can strive to meet updated security postures while not preventing critical access to health coverage and potentially causing people in need to go without health insurance and health care due to these barriers.</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1400" dirty="0">
                <a:solidFill>
                  <a:schemeClr val="tx1"/>
                </a:solidFill>
                <a:latin typeface="Segoe UI" panose="020B0502040204020203" pitchFamily="34" charset="0"/>
                <a:cs typeface="Segoe UI" panose="020B0502040204020203" pitchFamily="34" charset="0"/>
              </a:rPr>
              <a:t>We do not have demographic data on our web users that browse the site, interact with information or take our surveys. Through increased online personalization, we are hoping to improve this but there will always be a significant volume of anonymous traffic that makes it difficult to have a full picture of our web user community.</a:t>
            </a:r>
            <a:endParaRPr lang="en-US" dirty="0">
              <a:solidFill>
                <a:schemeClr val="tx1"/>
              </a:solidFill>
              <a:latin typeface="Segoe UI" panose="020B0502040204020203" pitchFamily="34" charset="0"/>
              <a:cs typeface="Segoe UI" panose="020B0502040204020203" pitchFamily="34" charset="0"/>
            </a:endParaRP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“Getting Started with Medicare”</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1083894"/>
            <a:ext cx="7954644" cy="3861485"/>
          </a:xfrm>
          <a:prstGeom prst="rect">
            <a:avLst/>
          </a:prstGeom>
        </p:spPr>
        <p:txBody>
          <a:bodyPr spcFirstLastPara="1" wrap="square" lIns="91425" tIns="91425" rIns="91425" bIns="91425" anchor="t" anchorCtr="0">
            <a:normAutofit fontScale="55000" lnSpcReduction="20000"/>
          </a:bodyPr>
          <a:lstStyle/>
          <a:p>
            <a:pPr marL="114300" indent="0">
              <a:buSzPct val="75000"/>
              <a:buNone/>
            </a:pPr>
            <a:r>
              <a:rPr lang="en-US"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None/>
            </a:pPr>
            <a:r>
              <a:rPr lang="en-US" dirty="0">
                <a:latin typeface="Segoe UI" panose="020B0502040204020203" pitchFamily="34" charset="0"/>
                <a:cs typeface="Segoe UI" panose="020B0502040204020203" pitchFamily="34" charset="0"/>
              </a:rPr>
              <a:t>Those joining the Medicare program are overwhelmed by the information available to them (from both the government and private sector) and are uncertain about what steps they need to take. They also fear making the wrong choice among numerous available coverage options (Original Medicare, Medicare Advantage, etc.) The “Get Started with Medicare” section of Medicare.gov will be redesigned to help users gain a better understanding of Medicare basics, when and how to sign up, their options for getting coverage and how to get services once their coverage begins. Using a step by step structure, users will be able to navigate easily and use this information based on where they are in their Medicare journey.</a:t>
            </a:r>
          </a:p>
          <a:p>
            <a:pPr marL="114300" indent="0">
              <a:buNone/>
            </a:pPr>
            <a:r>
              <a:rPr lang="en-US" dirty="0">
                <a:latin typeface="Segoe UI" panose="020B0502040204020203" pitchFamily="34" charset="0"/>
                <a:cs typeface="Segoe UI" panose="020B0502040204020203" pitchFamily="34" charset="0"/>
              </a:rPr>
              <a:t> </a:t>
            </a:r>
          </a:p>
          <a:p>
            <a:pPr marL="114300" indent="0">
              <a:buSzPct val="75000"/>
              <a:buNone/>
            </a:pPr>
            <a:r>
              <a:rPr lang="en-US"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dirty="0">
                <a:latin typeface="Segoe UI" panose="020B0502040204020203" pitchFamily="34" charset="0"/>
                <a:cs typeface="Segoe UI" panose="020B0502040204020203" pitchFamily="34" charset="0"/>
              </a:rPr>
              <a:t>Medicare enrollment is becoming more complicated as a larger portion of the population continues to work beyond age 65 and may continue employer coverage instead of switching over to Medicare</a:t>
            </a:r>
          </a:p>
          <a:p>
            <a:pPr marL="114300" indent="0">
              <a:buSzPct val="75000"/>
              <a:buNone/>
            </a:pPr>
            <a:endParaRPr lang="en-US" dirty="0">
              <a:latin typeface="Segoe UI" panose="020B0502040204020203" pitchFamily="34" charset="0"/>
              <a:cs typeface="Segoe UI" panose="020B0502040204020203" pitchFamily="34" charset="0"/>
            </a:endParaRPr>
          </a:p>
          <a:p>
            <a:pPr marL="114300" indent="0">
              <a:buSzPct val="75000"/>
              <a:buNone/>
            </a:pPr>
            <a:r>
              <a:rPr lang="en-US"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dirty="0">
                <a:latin typeface="Segoe UI" panose="020B0502040204020203" pitchFamily="34" charset="0"/>
                <a:cs typeface="Segoe UI" panose="020B0502040204020203" pitchFamily="34" charset="0"/>
              </a:rPr>
              <a:t>CMS Office of Communications (OC)  </a:t>
            </a:r>
          </a:p>
          <a:p>
            <a:pPr marL="114300" indent="0">
              <a:buSzPct val="75000"/>
              <a:buNone/>
            </a:pPr>
            <a:endParaRPr lang="en-US"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dirty="0">
                <a:latin typeface="Segoe UI" panose="020B0502040204020203" pitchFamily="34" charset="0"/>
                <a:cs typeface="Segoe UI" panose="020B0502040204020203" pitchFamily="34" charset="0"/>
              </a:rPr>
              <a:t>Develop mockups and prototypes, conduct consumer testing, build and launch updated pages on Medicare.gov</a:t>
            </a:r>
          </a:p>
          <a:p>
            <a:pPr marL="114300" indent="0">
              <a:buSzPct val="75000"/>
              <a:buNone/>
            </a:pPr>
            <a:endParaRPr lang="en-US" dirty="0">
              <a:latin typeface="Segoe UI" panose="020B0502040204020203" pitchFamily="34" charset="0"/>
              <a:cs typeface="Segoe UI" panose="020B0502040204020203" pitchFamily="34" charset="0"/>
            </a:endParaRPr>
          </a:p>
          <a:p>
            <a:pPr marL="114300" indent="0">
              <a:buSzPct val="75000"/>
              <a:buNone/>
            </a:pPr>
            <a:r>
              <a:rPr lang="en-US"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dirty="0">
                <a:latin typeface="Segoe UI" panose="020B0502040204020203" pitchFamily="34" charset="0"/>
                <a:cs typeface="Segoe UI" panose="020B0502040204020203" pitchFamily="34" charset="0"/>
              </a:rPr>
              <a:t>Consumer research (formative), prototype testing, website analytics, website-wide and page-level online surveys, call center feedback</a:t>
            </a:r>
          </a:p>
          <a:p>
            <a:pPr marL="114300" indent="0">
              <a:buSzPct val="75000"/>
              <a:buNone/>
            </a:pPr>
            <a:endParaRPr lang="en-US" dirty="0">
              <a:latin typeface="Segoe UI" panose="020B0502040204020203" pitchFamily="34" charset="0"/>
              <a:cs typeface="Segoe UI" panose="020B0502040204020203" pitchFamily="34" charset="0"/>
            </a:endParaRPr>
          </a:p>
          <a:p>
            <a:pPr marL="114300" indent="0">
              <a:buSzPct val="75000"/>
              <a:buNone/>
            </a:pPr>
            <a:r>
              <a:rPr lang="en-US"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dirty="0">
                <a:latin typeface="Segoe UI" panose="020B0502040204020203" pitchFamily="34" charset="0"/>
                <a:cs typeface="Segoe UI" panose="020B0502040204020203" pitchFamily="34" charset="0"/>
              </a:rPr>
              <a:t>Project is properly resourced</a:t>
            </a:r>
          </a:p>
          <a:p>
            <a:pPr marL="114300" indent="0">
              <a:buSzPct val="75000"/>
              <a:buNone/>
            </a:pPr>
            <a:endParaRPr lang="en-US"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Medicare Plan Finder Enhancements</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Improvements to ability of SHIP counselors to assist Medicare beneficiaries by authenticating in Medicare Plan Finder</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We continue to get negative feedback from SHIPs on their ability to assist Medicare beneficiaries during Medicare open enrollment. This has been exacerbated by COVID, as a largely in-person assistance program has transitioned to virtual operations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CMS Office of Communications (OC) and Administration for Community Living (ACL)</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200" dirty="0">
                <a:latin typeface="Segoe UI" panose="020B0502040204020203" pitchFamily="34" charset="0"/>
                <a:cs typeface="Segoe UI" panose="020B0502040204020203" pitchFamily="34" charset="0"/>
              </a:rPr>
              <a:t>Develop technical approach, implement system changes, pilot with subset of SHIP counselors, and fully deploy SHIP access solution before fall 2022 open enrollment begins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Monitor system performance data, feedback from SHIP users, SHIP metrics provided by ACL (e.g., session time reductions)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Working with ACL to insure that proposed solution will work across Agency boundaries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2212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Medicare.gov Personalization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7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Improving the experience, particularly making the website more actionable, for Medicare beneficiaries who use Medicare.gov and have an online Medicare account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We’ve found that personalized services lead to greater successful task completion rates and improve user satisfaction. Medicare is a complex program and personalization allows us to customize the content and resources to a beneficiary’s particular situation, eliminating content and tools that are not relevant to their particular situation</a:t>
            </a:r>
          </a:p>
          <a:p>
            <a:pPr marL="114300" indent="0">
              <a:buSzPct val="75000"/>
              <a:buNone/>
            </a:pPr>
            <a:endParaRPr lang="en-US" sz="1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CMS Office of Communications (OC)</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latin typeface="Segoe UI" panose="020B0502040204020203" pitchFamily="34" charset="0"/>
                <a:cs typeface="Segoe UI" panose="020B0502040204020203" pitchFamily="34" charset="0"/>
              </a:rPr>
              <a:t>Develop personalization roadmap and identify missing/needed data elements and system changes. Build prototypes and conduct consumer testing. Develop system changes and launch to production on Medicare.gov prior to open enrollment in fall 2023</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Formative consumer research, website analytics, system logs, and website-wide and page-level surveys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Project is properly resourced</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05779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Medicare Mobile App</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The mobile app will promote greater access to personalized information for Medicare beneficiaries, especially those who may not have regular access to a personal computer</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We would like to increase uptake of personalized Medicare digital services and address the Medicare users who don’t have routine access to computers. Our current (anonymous) Medicare mobile app indicates a strong desire for a personalized, authenticated app</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CMS Office of Communications (OC)</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latin typeface="Segoe UI" panose="020B0502040204020203" pitchFamily="34" charset="0"/>
                <a:cs typeface="Segoe UI" panose="020B0502040204020203" pitchFamily="34" charset="0"/>
              </a:rPr>
              <a:t>Develop mobile mockups, develop supporting mobile APIs, build beta version for consumer testing, launch production app to Apple and Google platforms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Usage metrics, mobile app analytics, consumer research, in-app surveys, call center feedback</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Project is properly resourced</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32FB-6652-4BE8-AE45-366B14BFC6F1}"/>
              </a:ext>
            </a:extLst>
          </p:cNvPr>
          <p:cNvSpPr>
            <a:spLocks noGrp="1"/>
          </p:cNvSpPr>
          <p:nvPr>
            <p:ph type="title"/>
          </p:nvPr>
        </p:nvSpPr>
        <p:spPr/>
        <p:txBody>
          <a:bodyPr>
            <a:normAutofit/>
          </a:bodyPr>
          <a:lstStyle/>
          <a:p>
            <a:r>
              <a:rPr lang="en-US" dirty="0"/>
              <a:t>Commitments from Executive Order 14058</a:t>
            </a:r>
          </a:p>
        </p:txBody>
      </p:sp>
      <p:sp>
        <p:nvSpPr>
          <p:cNvPr id="3" name="Text Placeholder 2">
            <a:extLst>
              <a:ext uri="{FF2B5EF4-FFF2-40B4-BE49-F238E27FC236}">
                <a16:creationId xmlns:a16="http://schemas.microsoft.com/office/drawing/2014/main" id="{669CCD53-0299-414F-8422-88E2B8A554B2}"/>
              </a:ext>
            </a:extLst>
          </p:cNvPr>
          <p:cNvSpPr>
            <a:spLocks noGrp="1"/>
          </p:cNvSpPr>
          <p:nvPr>
            <p:ph type="body" idx="1"/>
          </p:nvPr>
        </p:nvSpPr>
        <p:spPr/>
        <p:txBody>
          <a:bodyPr>
            <a:normAutofit fontScale="55000" lnSpcReduction="20000"/>
          </a:bodyPr>
          <a:lstStyle/>
          <a:p>
            <a:pPr marL="114300" indent="0" fontAlgn="base">
              <a:buNone/>
            </a:pPr>
            <a:r>
              <a:rPr lang="en-US" sz="2300" b="1" dirty="0">
                <a:solidFill>
                  <a:srgbClr val="FF0000"/>
                </a:solidFill>
                <a:latin typeface="Segoe UI" panose="020B0502040204020203" pitchFamily="34" charset="0"/>
                <a:cs typeface="Segoe UI" panose="020B0502040204020203" pitchFamily="34" charset="0"/>
              </a:rPr>
              <a:t>On December 13</a:t>
            </a:r>
            <a:r>
              <a:rPr lang="en-US" sz="2300" b="1" baseline="30000" dirty="0">
                <a:solidFill>
                  <a:srgbClr val="FF0000"/>
                </a:solidFill>
                <a:latin typeface="Segoe UI" panose="020B0502040204020203" pitchFamily="34" charset="0"/>
                <a:cs typeface="Segoe UI" panose="020B0502040204020203" pitchFamily="34" charset="0"/>
              </a:rPr>
              <a:t>th</a:t>
            </a:r>
            <a:r>
              <a:rPr lang="en-US" sz="2300" b="1" dirty="0">
                <a:solidFill>
                  <a:srgbClr val="FF0000"/>
                </a:solidFill>
                <a:latin typeface="Segoe UI" panose="020B0502040204020203" pitchFamily="34" charset="0"/>
                <a:cs typeface="Segoe UI" panose="020B0502040204020203" pitchFamily="34" charset="0"/>
              </a:rPr>
              <a:t>, 2021 (after agencies originally developed these action plans as part of the FY23 budget formulation process), President Biden signed Executive Order 14058 on </a:t>
            </a:r>
            <a:r>
              <a:rPr lang="en-US" sz="2300" b="1" i="1" dirty="0">
                <a:solidFill>
                  <a:srgbClr val="FF0000"/>
                </a:solidFill>
                <a:latin typeface="Segoe UI" panose="020B0502040204020203" pitchFamily="34" charset="0"/>
                <a:cs typeface="Segoe UI" panose="020B0502040204020203" pitchFamily="34" charset="0"/>
              </a:rPr>
              <a:t>Transforming Federal Customer Experience and Service Delivery To Rebuild Trust in Government. </a:t>
            </a:r>
            <a:r>
              <a:rPr lang="en-US" sz="2300" b="1" dirty="0">
                <a:solidFill>
                  <a:srgbClr val="FF0000"/>
                </a:solidFill>
                <a:latin typeface="Segoe UI" panose="020B0502040204020203" pitchFamily="34" charset="0"/>
                <a:cs typeface="Segoe UI" panose="020B0502040204020203" pitchFamily="34" charset="0"/>
              </a:rPr>
              <a:t>Section 4 of this Order was developed by working with HISPs to identify specific improvements to their core services (many of which were proposed in their FY23 Action Plans), to lift up and energize their existing efforts, improving accountability and support.</a:t>
            </a:r>
          </a:p>
          <a:p>
            <a:pPr marL="114300" indent="0" fontAlgn="base">
              <a:buNone/>
            </a:pPr>
            <a:endParaRPr lang="en-US" sz="2300" b="1" dirty="0">
              <a:solidFill>
                <a:srgbClr val="FF0000"/>
              </a:solidFill>
              <a:latin typeface="Segoe UI" panose="020B0502040204020203" pitchFamily="34" charset="0"/>
              <a:cs typeface="Segoe UI" panose="020B0502040204020203" pitchFamily="34" charset="0"/>
            </a:endParaRPr>
          </a:p>
          <a:p>
            <a:pPr marL="114300" indent="0" fontAlgn="base">
              <a:buNone/>
            </a:pPr>
            <a:r>
              <a:rPr lang="en-US" sz="2300" b="1" dirty="0">
                <a:solidFill>
                  <a:srgbClr val="FF0000"/>
                </a:solidFill>
                <a:latin typeface="Segoe UI" panose="020B0502040204020203" pitchFamily="34" charset="0"/>
                <a:cs typeface="Segoe UI" panose="020B0502040204020203" pitchFamily="34" charset="0"/>
              </a:rPr>
              <a:t>For Medicare, EO 14058 commitments include: </a:t>
            </a:r>
          </a:p>
          <a:p>
            <a:pPr marL="114300" indent="0" rtl="0" fontAlgn="base">
              <a:spcBef>
                <a:spcPts val="0"/>
              </a:spcBef>
              <a:spcAft>
                <a:spcPts val="0"/>
              </a:spcAft>
              <a:buNone/>
            </a:pPr>
            <a:endParaRPr lang="en-US" sz="2300" b="1" dirty="0">
              <a:solidFill>
                <a:srgbClr val="000000"/>
              </a:solidFill>
              <a:latin typeface="Segoe UI" panose="020B0502040204020203" pitchFamily="34" charset="0"/>
              <a:cs typeface="Segoe UI" panose="020B0502040204020203" pitchFamily="34" charset="0"/>
            </a:endParaRPr>
          </a:p>
          <a:p>
            <a:pPr marL="114300" indent="0" fontAlgn="base">
              <a:buSzPct val="75000"/>
              <a:buNone/>
            </a:pPr>
            <a:r>
              <a:rPr lang="en-US" sz="2300" dirty="0">
                <a:solidFill>
                  <a:srgbClr val="000000"/>
                </a:solidFill>
                <a:latin typeface="Segoe UI" panose="020B0502040204020203" pitchFamily="34" charset="0"/>
                <a:cs typeface="Segoe UI" panose="020B0502040204020203" pitchFamily="34" charset="0"/>
              </a:rPr>
              <a:t>Design and deliver new, personalized online tools and expanded customer support options for Medicare enrollees</a:t>
            </a:r>
          </a:p>
          <a:p>
            <a:pPr marL="114300" indent="0" rtl="0" fontAlgn="base">
              <a:spcBef>
                <a:spcPts val="0"/>
              </a:spcBef>
              <a:spcAft>
                <a:spcPts val="0"/>
              </a:spcAft>
              <a:buNone/>
            </a:pPr>
            <a:endParaRPr lang="en-US" sz="23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23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23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23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r>
              <a:rPr lang="en-US" sz="2300" dirty="0">
                <a:solidFill>
                  <a:srgbClr val="000000"/>
                </a:solidFill>
                <a:latin typeface="Segoe UI" panose="020B0502040204020203" pitchFamily="34" charset="0"/>
                <a:cs typeface="Segoe UI" panose="020B0502040204020203" pitchFamily="34" charset="0"/>
              </a:rPr>
              <a:t>For more updates on agency progress on specific commitments, please visit </a:t>
            </a:r>
            <a:r>
              <a:rPr lang="en-US" sz="2300" dirty="0">
                <a:solidFill>
                  <a:srgbClr val="000000"/>
                </a:solidFill>
                <a:latin typeface="Segoe UI" panose="020B0502040204020203" pitchFamily="34" charset="0"/>
                <a:cs typeface="Segoe UI" panose="020B0502040204020203" pitchFamily="34" charset="0"/>
                <a:hlinkClick r:id="rId2"/>
              </a:rPr>
              <a:t>https://www.performance.gov/cx/executive-order/</a:t>
            </a:r>
            <a:r>
              <a:rPr lang="en-US" sz="2300" dirty="0">
                <a:solidFill>
                  <a:srgbClr val="000000"/>
                </a:solidFill>
                <a:latin typeface="Segoe UI" panose="020B0502040204020203" pitchFamily="34" charset="0"/>
                <a:cs typeface="Segoe UI" panose="020B0502040204020203" pitchFamily="34" charset="0"/>
              </a:rPr>
              <a:t>. </a:t>
            </a:r>
            <a:endParaRPr lang="en-US" sz="2300" b="0" i="0" u="none" strike="noStrike" dirty="0">
              <a:solidFill>
                <a:srgbClr val="000000"/>
              </a:solidFill>
              <a:effectLst/>
              <a:latin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239178803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5934</TotalTime>
  <Words>1801</Words>
  <Application>Microsoft Office PowerPoint</Application>
  <PresentationFormat>On-screen Show (16:9)</PresentationFormat>
  <Paragraphs>119</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Public Sans Thin</vt:lpstr>
      <vt:lpstr>Public Sans</vt:lpstr>
      <vt:lpstr>Arial</vt:lpstr>
      <vt:lpstr>Segoe UI</vt:lpstr>
      <vt:lpstr>Simple Light</vt:lpstr>
      <vt:lpstr>FY23 CX Action Plan Medicare Centers for Medicare &amp; Medicaid Services/HHS</vt:lpstr>
      <vt:lpstr>FY21 Capacity Assessment Reflection Summary</vt:lpstr>
      <vt:lpstr>Adapting Service During a Global Pandemic</vt:lpstr>
      <vt:lpstr>HISP Equity Reflection</vt:lpstr>
      <vt:lpstr>FY22 Action Update: “Getting Started with Medicare”</vt:lpstr>
      <vt:lpstr>FY22 Action Update: Medicare Plan Finder Enhancements</vt:lpstr>
      <vt:lpstr>FY23 Commit to Action: Medicare.gov Personalization</vt:lpstr>
      <vt:lpstr>FY23 Commit to Action: Medicare Mobile App</vt:lpstr>
      <vt:lpstr>Commitments from Executive Order 14058</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Boland, Amira C. EOP/OMB</cp:lastModifiedBy>
  <cp:revision>73</cp:revision>
  <dcterms:modified xsi:type="dcterms:W3CDTF">2022-04-19T03:26:05Z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2022-01-28T15:30:11Z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887ab25c-e562-49f0-b748-0defe1176474</vt:lpwstr>
  </property>
  <property fmtid="{D5CDD505-2E9C-101B-9397-08002B2CF9AE}" pid="8" name="MSIP_Label_ea60d57e-af5b-4752-ac57-3e4f28ca11dc_ContentBits">
    <vt:lpwstr>0</vt:lpwstr>
  </property>
</Properties>
</file>