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26"/>
  </p:notesMasterIdLst>
  <p:sldIdLst>
    <p:sldId id="256" r:id="rId5"/>
    <p:sldId id="292" r:id="rId6"/>
    <p:sldId id="301" r:id="rId7"/>
    <p:sldId id="293" r:id="rId8"/>
    <p:sldId id="319" r:id="rId9"/>
    <p:sldId id="294" r:id="rId10"/>
    <p:sldId id="304" r:id="rId11"/>
    <p:sldId id="308" r:id="rId12"/>
    <p:sldId id="309" r:id="rId13"/>
    <p:sldId id="302" r:id="rId14"/>
    <p:sldId id="317" r:id="rId15"/>
    <p:sldId id="318" r:id="rId16"/>
    <p:sldId id="305" r:id="rId17"/>
    <p:sldId id="310" r:id="rId18"/>
    <p:sldId id="314" r:id="rId19"/>
    <p:sldId id="298" r:id="rId20"/>
    <p:sldId id="311" r:id="rId21"/>
    <p:sldId id="315" r:id="rId22"/>
    <p:sldId id="303" r:id="rId23"/>
    <p:sldId id="313" r:id="rId24"/>
    <p:sldId id="299" r:id="rId25"/>
  </p:sldIdLst>
  <p:sldSz cx="9144000" cy="5143500" type="screen16x9"/>
  <p:notesSz cx="6858000" cy="9144000"/>
  <p:embeddedFontLst>
    <p:embeddedFont>
      <p:font typeface="Public Sans" panose="020B0604020202020204" charset="0"/>
      <p:regular r:id="rId27"/>
      <p:bold r:id="rId28"/>
      <p:italic r:id="rId29"/>
      <p:boldItalic r:id="rId30"/>
    </p:embeddedFont>
    <p:embeddedFont>
      <p:font typeface="Public Sans Thin" panose="020B0604020202020204" charset="0"/>
      <p:regular r:id="rId31"/>
      <p:bold r:id="rId32"/>
      <p:italic r:id="rId33"/>
      <p:boldItalic r:id="rId34"/>
    </p:embeddedFont>
    <p:embeddedFont>
      <p:font typeface="Segoe UI" panose="020B0502040204020203" pitchFamily="34"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Nicholas, Helen E" initials="NHE" lastIdx="21" clrIdx="1">
    <p:extLst>
      <p:ext uri="{19B8F6BF-5375-455C-9EA6-DF929625EA0E}">
        <p15:presenceInfo xmlns:p15="http://schemas.microsoft.com/office/powerpoint/2012/main" userId="S::Helen.E.Nicholas@hud.gov::58b2da7c-3516-492c-94fd-f6f3ee4b460b" providerId="AD"/>
      </p:ext>
    </p:extLst>
  </p:cmAuthor>
  <p:cmAuthor id="3" name="Microsoft Office User" initials="MOU" lastIdx="2"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622"/>
    <a:srgbClr val="E42628"/>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7" autoAdjust="0"/>
    <p:restoredTop sz="78331" autoAdjust="0"/>
  </p:normalViewPr>
  <p:slideViewPr>
    <p:cSldViewPr snapToGrid="0">
      <p:cViewPr varScale="1">
        <p:scale>
          <a:sx n="61" d="100"/>
          <a:sy n="61" d="100"/>
        </p:scale>
        <p:origin x="1388" y="4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font" Target="fonts/font8.fntdata"/><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3.fntdata"/><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6.fntdata"/><Relationship Id="rId37" Type="http://schemas.openxmlformats.org/officeDocument/2006/relationships/font" Target="fonts/font11.fntdata"/><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7.fntdata"/><Relationship Id="rId38"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44574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72593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25496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2023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79592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19133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44778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0076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67054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41730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1805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5689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04028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02736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373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94302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00676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8133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30529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000" b="0" dirty="0">
                <a:latin typeface="Arial" panose="020B0604020202020204" pitchFamily="34" charset="0"/>
                <a:cs typeface="Arial" panose="020B0604020202020204" pitchFamily="34" charset="0"/>
              </a:rPr>
            </a:br>
            <a:r>
              <a:rPr lang="en-US" sz="4000" b="0" dirty="0">
                <a:solidFill>
                  <a:srgbClr val="FF0000"/>
                </a:solidFill>
                <a:latin typeface="Arial" panose="020B0604020202020204" pitchFamily="34" charset="0"/>
                <a:cs typeface="Arial" panose="020B0604020202020204" pitchFamily="34" charset="0"/>
              </a:rPr>
              <a:t>Federal Housing Administration</a:t>
            </a:r>
            <a:br>
              <a:rPr lang="en-US" sz="4000" b="0" dirty="0">
                <a:solidFill>
                  <a:srgbClr val="FF0000"/>
                </a:solidFill>
              </a:rPr>
            </a:br>
            <a:r>
              <a:rPr lang="en-US" sz="2800" b="0" dirty="0">
                <a:solidFill>
                  <a:schemeClr val="bg2"/>
                </a:solidFill>
                <a:latin typeface="Arial" panose="020B0604020202020204" pitchFamily="34" charset="0"/>
                <a:cs typeface="Arial" panose="020B0604020202020204" pitchFamily="34" charset="0"/>
              </a:rPr>
              <a:t>US Department of Housing and Urban Development</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9102436"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Customer Understanding</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4"/>
            <a:ext cx="7954644" cy="3819095"/>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This action will address a variety of customers and their needs. HUD must better understand ALL of its customers and their needs, pain points, and actions along the journey to accomplish their goals that are enabled by HUD in order to ensure we are better meeting those needs, removing barriers and improving their experiences.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Research conducted across HUD provides actionable insight into who customers are, what they value, and how they feel when interacting with the department. During our assessment we determined that there is not a holistic understanding of customer groups’ needs or values to help drive decision making across HUD and research projects do not often include input from customers.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a:buSzPct val="75000"/>
            </a:pPr>
            <a:r>
              <a:rPr lang="en-US" sz="1200" dirty="0">
                <a:latin typeface="Segoe UI" panose="020B0502040204020203" pitchFamily="34" charset="0"/>
                <a:cs typeface="Segoe UI" panose="020B0502040204020203" pitchFamily="34" charset="0"/>
              </a:rPr>
              <a:t>Office of Chief Financial Officer</a:t>
            </a:r>
          </a:p>
          <a:p>
            <a:pPr>
              <a:buSzPct val="75000"/>
            </a:pPr>
            <a:r>
              <a:rPr lang="en-US" sz="1200" dirty="0">
                <a:latin typeface="Segoe UI" panose="020B0502040204020203" pitchFamily="34" charset="0"/>
                <a:cs typeface="Segoe UI" panose="020B0502040204020203" pitchFamily="34" charset="0"/>
              </a:rPr>
              <a:t>Chief Customer Experience Officer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05664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9407236"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Customer Understanding</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b="1" dirty="0">
                <a:latin typeface="Segoe UI" panose="020B0502040204020203" pitchFamily="34" charset="0"/>
                <a:cs typeface="Segoe UI" panose="020B0502040204020203" pitchFamily="34" charset="0"/>
              </a:rPr>
              <a:t>Integrate CX into Department Strategies: </a:t>
            </a:r>
            <a:r>
              <a:rPr lang="en-US" sz="1200" dirty="0">
                <a:latin typeface="Segoe UI" panose="020B0502040204020203" pitchFamily="34" charset="0"/>
                <a:cs typeface="Segoe UI" panose="020B0502040204020203" pitchFamily="34" charset="0"/>
              </a:rPr>
              <a:t>HUD integrates a CX mindset and relevant artifacts into high level strategies and resourcing efforts, including strategic planning and budgeting.</a:t>
            </a:r>
          </a:p>
          <a:p>
            <a:pPr>
              <a:buSzPct val="75000"/>
            </a:pPr>
            <a:r>
              <a:rPr lang="en-US" sz="1200" dirty="0">
                <a:latin typeface="Segoe UI" panose="020B0502040204020203" pitchFamily="34" charset="0"/>
                <a:cs typeface="Segoe UI" panose="020B0502040204020203" pitchFamily="34" charset="0"/>
              </a:rPr>
              <a:t>Add customer understanding as strategies to the strategic objectives aligned to needs-based service ecosystems.</a:t>
            </a:r>
          </a:p>
          <a:p>
            <a:pPr marL="114300" indent="0">
              <a:buSzPct val="75000"/>
              <a:buNone/>
            </a:pPr>
            <a:r>
              <a:rPr lang="en-US" sz="1200" b="1" dirty="0">
                <a:latin typeface="Segoe UI" panose="020B0502040204020203" pitchFamily="34" charset="0"/>
                <a:cs typeface="Segoe UI" panose="020B0502040204020203" pitchFamily="34" charset="0"/>
              </a:rPr>
              <a:t>Develop CX Artifacts: </a:t>
            </a:r>
            <a:r>
              <a:rPr lang="en-US" sz="1200" dirty="0">
                <a:latin typeface="Segoe UI" panose="020B0502040204020203" pitchFamily="34" charset="0"/>
                <a:cs typeface="Segoe UI" panose="020B0502040204020203" pitchFamily="34" charset="0"/>
              </a:rPr>
              <a:t>HUD develops CX artifacts for the 5 needs-based service ecosystems as guiding documents for decision-making. </a:t>
            </a:r>
          </a:p>
          <a:p>
            <a:pPr>
              <a:buSzPct val="75000"/>
            </a:pPr>
            <a:r>
              <a:rPr lang="en-US" sz="1200" dirty="0">
                <a:latin typeface="Segoe UI" panose="020B0502040204020203" pitchFamily="34" charset="0"/>
                <a:cs typeface="Segoe UI" panose="020B0502040204020203" pitchFamily="34" charset="0"/>
              </a:rPr>
              <a:t>Develop stakeholder maps, personas, ecosystem maps, service blueprints for up to 3  ecosystem with cross-functional teams, partners and customers</a:t>
            </a:r>
          </a:p>
          <a:p>
            <a:pPr>
              <a:buSzPct val="75000"/>
            </a:pPr>
            <a:r>
              <a:rPr lang="en-US" sz="1200" dirty="0">
                <a:latin typeface="Segoe UI" panose="020B0502040204020203" pitchFamily="34" charset="0"/>
                <a:cs typeface="Segoe UI" panose="020B0502040204020203" pitchFamily="34" charset="0"/>
              </a:rPr>
              <a:t>Define moments that matter, looking for areas that have the best chance to turn the tide of the experience from positive to negative or from negative to positive.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76936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9342582"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Customer Understanding</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400" dirty="0">
                <a:latin typeface="Segoe UI" panose="020B0502040204020203" pitchFamily="34" charset="0"/>
                <a:cs typeface="Segoe UI" panose="020B0502040204020203" pitchFamily="34" charset="0"/>
              </a:rPr>
              <a:t>Program office leadership buy-in and adoption</a:t>
            </a:r>
          </a:p>
          <a:p>
            <a:pPr>
              <a:buSzPct val="75000"/>
            </a:pPr>
            <a:r>
              <a:rPr lang="en-US" sz="1400" dirty="0">
                <a:latin typeface="Segoe UI" panose="020B0502040204020203" pitchFamily="34" charset="0"/>
                <a:cs typeface="Segoe UI" panose="020B0502040204020203" pitchFamily="34" charset="0"/>
              </a:rPr>
              <a:t>A Voice of the Customer data collection mechanism</a:t>
            </a:r>
          </a:p>
          <a:p>
            <a:pPr>
              <a:buSzPct val="75000"/>
            </a:pPr>
            <a:r>
              <a:rPr lang="en-US" sz="1400" dirty="0">
                <a:latin typeface="Segoe UI" panose="020B0502040204020203" pitchFamily="34" charset="0"/>
                <a:cs typeface="Segoe UI" panose="020B0502040204020203" pitchFamily="34" charset="0"/>
              </a:rPr>
              <a:t>Program office and CX team resources to meaningful engage with customers</a:t>
            </a:r>
          </a:p>
          <a:p>
            <a:pPr>
              <a:buSzPct val="75000"/>
            </a:pPr>
            <a:r>
              <a:rPr lang="en-US" sz="1400" dirty="0">
                <a:latin typeface="Segoe UI" panose="020B0502040204020203" pitchFamily="34" charset="0"/>
                <a:cs typeface="Segoe UI" panose="020B0502040204020203" pitchFamily="34" charset="0"/>
              </a:rPr>
              <a:t>A holistic data governance framework or strategy </a:t>
            </a:r>
          </a:p>
          <a:p>
            <a:pPr>
              <a:buSzPct val="75000"/>
            </a:pPr>
            <a:r>
              <a:rPr lang="en-US" sz="1400" dirty="0">
                <a:latin typeface="Segoe UI" panose="020B0502040204020203" pitchFamily="34" charset="0"/>
                <a:cs typeface="Segoe UI" panose="020B0502040204020203" pitchFamily="34" charset="0"/>
              </a:rPr>
              <a:t>PRA clearance</a:t>
            </a:r>
          </a:p>
          <a:p>
            <a:pPr>
              <a:buSzPct val="75000"/>
            </a:pPr>
            <a:r>
              <a:rPr lang="en-US" sz="1400" dirty="0">
                <a:latin typeface="Segoe UI" panose="020B0502040204020203" pitchFamily="34" charset="0"/>
                <a:cs typeface="Segoe UI" panose="020B0502040204020203" pitchFamily="34" charset="0"/>
              </a:rPr>
              <a:t>Funding/approved spend plan</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406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18357" y="0"/>
            <a:ext cx="9372187"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500" dirty="0"/>
              <a:t>FY22 Action Update: Voice of the Customer Technology</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749726"/>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Customers are not being heard and their feelings about the experience are not being used to make better decisions about how to provide benefits and services that better meet their needs.  If customers are not satisfied when they do interact, there is no mechanism to voice their dissatisfaction making it harder to resolve their issues when satisfaction isn’t factored into success.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HUD observed the need for an enterprise-level method of gathering objective, real-time data about customer experiences to make better data-driven decisions going forward. Some offices are exploring investment in a VoC tool, HUD does not yet have a mechanism to gather real time feedback from customers. Customer feedback is received through many channels and informal interactions which cannot be connected. The current CRMs are a step in the right direction, but data is not currently used to its full potential, and these systems only track a portion of HUD’s customers. Customer feedback is not proactively solicited from HUD customers across the enterprise; most feedback is informal and unsolicited based on a positive experience or highly negative experience. A VoC that fully integrates with HUD’s data systems and CRM will enable staff to use data to provide more seamless and personalized interactions with customers, track resolution of customer need,</a:t>
            </a:r>
          </a:p>
          <a:p>
            <a:pPr marL="114300" indent="0">
              <a:buSzPct val="75000"/>
              <a:buNone/>
            </a:pPr>
            <a:r>
              <a:rPr lang="en-US" sz="1200" dirty="0">
                <a:latin typeface="Segoe UI" panose="020B0502040204020203" pitchFamily="34" charset="0"/>
                <a:cs typeface="Segoe UI" panose="020B0502040204020203" pitchFamily="34" charset="0"/>
              </a:rPr>
              <a:t>uncover deep insights that drive change and measure improvements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4079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 Action Update: Voice of the Customer Technology</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14</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851326"/>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a:buSzPct val="75000"/>
            </a:pPr>
            <a:r>
              <a:rPr lang="en-US" sz="1400" dirty="0">
                <a:latin typeface="Segoe UI" panose="020B0502040204020203" pitchFamily="34" charset="0"/>
                <a:cs typeface="Segoe UI" panose="020B0502040204020203" pitchFamily="34" charset="0"/>
              </a:rPr>
              <a:t>Office of Chief Financial Officer</a:t>
            </a:r>
          </a:p>
          <a:p>
            <a:pPr>
              <a:buSzPct val="75000"/>
            </a:pPr>
            <a:r>
              <a:rPr lang="en-US" sz="1400" dirty="0">
                <a:latin typeface="Segoe UI" panose="020B0502040204020203" pitchFamily="34" charset="0"/>
                <a:cs typeface="Segoe UI" panose="020B0502040204020203" pitchFamily="34" charset="0"/>
              </a:rPr>
              <a:t>Chief Customer Experience Officer</a:t>
            </a:r>
          </a:p>
          <a:p>
            <a:pPr>
              <a:buSzPct val="75000"/>
            </a:pPr>
            <a:r>
              <a:rPr lang="en-US" sz="1400" dirty="0">
                <a:latin typeface="Segoe UI" panose="020B0502040204020203" pitchFamily="34" charset="0"/>
                <a:cs typeface="Segoe UI" panose="020B0502040204020203" pitchFamily="34" charset="0"/>
              </a:rPr>
              <a:t>Office of Chief Information Officer</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a:buSzPct val="75000"/>
            </a:pPr>
            <a:r>
              <a:rPr lang="en-US" sz="1400" dirty="0">
                <a:latin typeface="Segoe UI" panose="020B0502040204020203" pitchFamily="34" charset="0"/>
                <a:cs typeface="Segoe UI" panose="020B0502040204020203" pitchFamily="34" charset="0"/>
              </a:rPr>
              <a:t>Procure and implement VoC technology</a:t>
            </a:r>
          </a:p>
          <a:p>
            <a:pPr>
              <a:buSzPct val="75000"/>
            </a:pPr>
            <a:r>
              <a:rPr lang="en-US" sz="1400" dirty="0">
                <a:latin typeface="Segoe UI" panose="020B0502040204020203" pitchFamily="34" charset="0"/>
                <a:cs typeface="Segoe UI" panose="020B0502040204020203" pitchFamily="34" charset="0"/>
              </a:rPr>
              <a:t>Roll out VoC technology across program areas and service ecosystems, prioritizing HUD’s most public facing programs</a:t>
            </a:r>
          </a:p>
          <a:p>
            <a:pPr>
              <a:buSzPct val="75000"/>
            </a:pPr>
            <a:r>
              <a:rPr lang="en-US" sz="1400" dirty="0">
                <a:latin typeface="Segoe UI" panose="020B0502040204020203" pitchFamily="34" charset="0"/>
                <a:cs typeface="Segoe UI" panose="020B0502040204020203" pitchFamily="34" charset="0"/>
              </a:rPr>
              <a:t>Leverage HCD research to inform survey design, identifying moments that matter in a customer’s journey</a:t>
            </a:r>
          </a:p>
          <a:p>
            <a:pPr>
              <a:buSzPct val="75000"/>
            </a:pPr>
            <a:r>
              <a:rPr lang="en-US" sz="1400" dirty="0">
                <a:latin typeface="Segoe UI" panose="020B0502040204020203" pitchFamily="34" charset="0"/>
                <a:cs typeface="Segoe UI" panose="020B0502040204020203" pitchFamily="34" charset="0"/>
              </a:rPr>
              <a:t>Set HUD wide standards for how questions are asked and how data is collected to ensure consistency</a:t>
            </a:r>
          </a:p>
          <a:p>
            <a:pPr>
              <a:buSzPct val="75000"/>
            </a:pPr>
            <a:r>
              <a:rPr lang="en-US" sz="1400" dirty="0">
                <a:latin typeface="Segoe UI" panose="020B0502040204020203" pitchFamily="34" charset="0"/>
                <a:cs typeface="Segoe UI" panose="020B0502040204020203" pitchFamily="34" charset="0"/>
              </a:rPr>
              <a:t>Set streamlined processes for program offices for create and implement CX surveys</a:t>
            </a:r>
          </a:p>
          <a:p>
            <a:pPr>
              <a:buSzPct val="75000"/>
            </a:pPr>
            <a:r>
              <a:rPr lang="en-US" sz="1400" dirty="0">
                <a:latin typeface="Segoe UI" panose="020B0502040204020203" pitchFamily="34" charset="0"/>
                <a:cs typeface="Segoe UI" panose="020B0502040204020203" pitchFamily="34" charset="0"/>
              </a:rPr>
              <a:t>Allocate resources to design and configure VoC surveys and dashboards</a:t>
            </a:r>
          </a:p>
          <a:p>
            <a:pPr>
              <a:buSzPct val="75000"/>
            </a:pPr>
            <a:r>
              <a:rPr lang="en-US" sz="1400" dirty="0">
                <a:latin typeface="Segoe UI" panose="020B0502040204020203" pitchFamily="34" charset="0"/>
                <a:cs typeface="Segoe UI" panose="020B0502040204020203" pitchFamily="34" charset="0"/>
              </a:rPr>
              <a:t>Collaborate with HUD’s Chief Data Officer (CDO) regarding CX data efforts</a:t>
            </a:r>
          </a:p>
          <a:p>
            <a:pPr>
              <a:buSzPct val="75000"/>
            </a:pPr>
            <a:r>
              <a:rPr lang="en-US" sz="1400" dirty="0">
                <a:latin typeface="Segoe UI" panose="020B0502040204020203" pitchFamily="34" charset="0"/>
                <a:cs typeface="Segoe UI" panose="020B0502040204020203" pitchFamily="34" charset="0"/>
              </a:rPr>
              <a:t>Establish data analysis capabilities to ensure fair sampling and validity of data</a:t>
            </a:r>
          </a:p>
          <a:p>
            <a:pPr>
              <a:buSzPct val="75000"/>
            </a:pPr>
            <a:r>
              <a:rPr lang="en-US" sz="1400" dirty="0">
                <a:latin typeface="Segoe UI" panose="020B0502040204020203" pitchFamily="34" charset="0"/>
                <a:cs typeface="Segoe UI" panose="020B0502040204020203" pitchFamily="34" charset="0"/>
              </a:rPr>
              <a:t>Establish technological and human resources to respond to individuals seeking help through open text comments</a:t>
            </a:r>
          </a:p>
          <a:p>
            <a:pPr marL="114300" indent="0">
              <a:buSzPct val="75000"/>
              <a:buNone/>
            </a:pPr>
            <a:endParaRPr lang="en-US" sz="140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8CB7E3D3-19CD-4725-A57E-05B16F68B878}"/>
              </a:ext>
            </a:extLst>
          </p:cNvPr>
          <p:cNvSpPr txBox="1"/>
          <p:nvPr/>
        </p:nvSpPr>
        <p:spPr>
          <a:xfrm>
            <a:off x="0" y="4942766"/>
            <a:ext cx="9011570" cy="215444"/>
          </a:xfrm>
          <a:prstGeom prst="rect">
            <a:avLst/>
          </a:prstGeom>
          <a:noFill/>
        </p:spPr>
        <p:txBody>
          <a:bodyPr wrap="square" rtlCol="0">
            <a:spAutoFit/>
          </a:bodyPr>
          <a:lstStyle/>
          <a:p>
            <a:r>
              <a:rPr lang="en-US" sz="800" dirty="0">
                <a:latin typeface="Segoe UI" panose="020B0502040204020203" pitchFamily="34" charset="0"/>
                <a:cs typeface="Segoe UI" panose="020B0502040204020203" pitchFamily="34" charset="0"/>
              </a:rPr>
              <a:t>*VoC Technology will be implemented in a cascading basis prioritizing HUD service ecosystems and will continue to iterate this process in FY23</a:t>
            </a:r>
          </a:p>
        </p:txBody>
      </p:sp>
    </p:spTree>
    <p:extLst>
      <p:ext uri="{BB962C8B-B14F-4D97-AF65-F5344CB8AC3E}">
        <p14:creationId xmlns:p14="http://schemas.microsoft.com/office/powerpoint/2010/main" val="203136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500" dirty="0"/>
              <a:t>FY22 Action Update: Voice of the Customer Technology</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15</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851326"/>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300" dirty="0">
                <a:latin typeface="Segoe UI" panose="020B0502040204020203" pitchFamily="34" charset="0"/>
                <a:cs typeface="Segoe UI" panose="020B0502040204020203" pitchFamily="34" charset="0"/>
              </a:rPr>
              <a:t>Listening posts are placed at moments that matter along at least 3 customer journeys</a:t>
            </a:r>
          </a:p>
          <a:p>
            <a:pPr>
              <a:buSzPct val="75000"/>
            </a:pPr>
            <a:r>
              <a:rPr lang="en-US" sz="1300" dirty="0">
                <a:latin typeface="Segoe UI" panose="020B0502040204020203" pitchFamily="34" charset="0"/>
                <a:cs typeface="Segoe UI" panose="020B0502040204020203" pitchFamily="34" charset="0"/>
              </a:rPr>
              <a:t>Baseline CX scores are captured</a:t>
            </a:r>
          </a:p>
          <a:p>
            <a:pPr>
              <a:buSzPct val="75000"/>
            </a:pPr>
            <a:r>
              <a:rPr lang="en-US" sz="1300" dirty="0">
                <a:latin typeface="Segoe UI" panose="020B0502040204020203" pitchFamily="34" charset="0"/>
                <a:cs typeface="Segoe UI" panose="020B0502040204020203" pitchFamily="34" charset="0"/>
              </a:rPr>
              <a:t>CX scores and open text data is used to make immediate and long-term improvement decisions </a:t>
            </a:r>
          </a:p>
          <a:p>
            <a:pPr>
              <a:buSzPct val="75000"/>
            </a:pPr>
            <a:r>
              <a:rPr lang="en-US" sz="1300" dirty="0">
                <a:latin typeface="Segoe UI" panose="020B0502040204020203" pitchFamily="34" charset="0"/>
                <a:cs typeface="Segoe UI" panose="020B0502040204020203" pitchFamily="34" charset="0"/>
              </a:rPr>
              <a:t>Improved CX scores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300" dirty="0">
                <a:latin typeface="Segoe UI" panose="020B0502040204020203" pitchFamily="34" charset="0"/>
                <a:cs typeface="Segoe UI" panose="020B0502040204020203" pitchFamily="34" charset="0"/>
              </a:rPr>
              <a:t>Funding - The VoC tool is written into the spend plan but more is needed to ensure it is integrated across the organization in a timely fashion. A TMF application was submitted to get the additional funding.</a:t>
            </a:r>
          </a:p>
          <a:p>
            <a:pPr>
              <a:buSzPct val="75000"/>
            </a:pPr>
            <a:r>
              <a:rPr lang="en-US" sz="1300" dirty="0">
                <a:latin typeface="Segoe UI" panose="020B0502040204020203" pitchFamily="34" charset="0"/>
                <a:cs typeface="Segoe UI" panose="020B0502040204020203" pitchFamily="34" charset="0"/>
              </a:rPr>
              <a:t>HUD’s PRA General Clearance is expected shortly allowing HUD to survey customers with greater ease than ever before. Some CX Champions already expressed interest in using PRA clearance.</a:t>
            </a:r>
          </a:p>
          <a:p>
            <a:pPr>
              <a:buSzPct val="75000"/>
            </a:pPr>
            <a:r>
              <a:rPr lang="en-US" sz="1300" dirty="0">
                <a:latin typeface="Segoe UI" panose="020B0502040204020203" pitchFamily="34" charset="0"/>
                <a:cs typeface="Segoe UI" panose="020B0502040204020203" pitchFamily="34" charset="0"/>
              </a:rPr>
              <a:t>Program office buy-in and adoption</a:t>
            </a:r>
          </a:p>
          <a:p>
            <a:pPr>
              <a:buSzPct val="75000"/>
            </a:pPr>
            <a:r>
              <a:rPr lang="en-US" sz="1300" dirty="0">
                <a:latin typeface="Segoe UI" panose="020B0502040204020203" pitchFamily="34" charset="0"/>
                <a:cs typeface="Segoe UI" panose="020B0502040204020203" pitchFamily="34" charset="0"/>
              </a:rPr>
              <a:t>Customer research complete across the 5 needs-based service ecosystems</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66355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Enterprise CRM and KM</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16</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851916"/>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100" dirty="0">
                <a:latin typeface="Segoe UI" panose="020B0502040204020203" pitchFamily="34" charset="0"/>
                <a:cs typeface="Segoe UI" panose="020B0502040204020203" pitchFamily="34" charset="0"/>
              </a:rPr>
              <a:t>Customers currently engage with HUD through a patchwork of phone channels, including seven formal external facing contact centers, 65 field offices, and numerous other phone numbers, few of which share meaningful common CRM, knowledge management. Customers who contact HUD are sometimes misdirected, when transferred are required to repeat their situation and sometimes aren’t provided with consistent answers to their questions. This interaction creates a frustrating experience. An enterprise CRM and KM will allow HUD to track interactions, provide consistent answers, reduce the need for escalation for basic inquiries and look at trends long term to continuously make improvements that make the customer experience better.</a:t>
            </a:r>
          </a:p>
          <a:p>
            <a:pPr marL="114300" indent="0">
              <a:buSzPct val="75000"/>
              <a:buNone/>
            </a:pPr>
            <a:r>
              <a:rPr lang="en-US" sz="1200" dirty="0">
                <a:latin typeface="Segoe UI" panose="020B0502040204020203" pitchFamily="34" charset="0"/>
                <a:cs typeface="Segoe UI" panose="020B0502040204020203" pitchFamily="34" charset="0"/>
              </a:rPr>
              <a:t> </a:t>
            </a: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100" dirty="0">
                <a:latin typeface="Segoe UI" panose="020B0502040204020203" pitchFamily="34" charset="0"/>
                <a:cs typeface="Segoe UI" panose="020B0502040204020203" pitchFamily="34" charset="0"/>
              </a:rPr>
              <a:t>There are individual efforts by multiple program offices to improve specific parts of, for example, HUD’s website or individual CRMs without a holistic strategy or collaboration plan across program offices to take a holistic view. HUD’s CX Assessment indicated disconnected CRMs prevent program offices from using data to personalize interactions or to seamlessly transfer calls and track customer resolution across program areas. Although some processes are in place within individual program offices to collect customer data and receive feedback on customer service, decisions are not consistently made based on available data and there are limited feedback loops in place for customer resolution. Given disconnected systems, it is difficult to track a customer’s experience with HUD. HUD identified the difficulty of routing and tracking customer inquiries and acknowledged that tools including CRMs, surveys, knowledge bases, workflows, and data lack cross office interoperability, which prevents them from determining the outcome of the customer inquiry.</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Enterprise CRM and KM</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17</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a:buSzPct val="75000"/>
            </a:pPr>
            <a:r>
              <a:rPr lang="en-US" sz="1400" dirty="0">
                <a:latin typeface="Segoe UI" panose="020B0502040204020203" pitchFamily="34" charset="0"/>
                <a:cs typeface="Segoe UI" panose="020B0502040204020203" pitchFamily="34" charset="0"/>
              </a:rPr>
              <a:t>Office of the Chief Information Officer </a:t>
            </a:r>
          </a:p>
          <a:p>
            <a:pPr>
              <a:buSzPct val="75000"/>
            </a:pPr>
            <a:r>
              <a:rPr lang="en-US" sz="1400" dirty="0">
                <a:latin typeface="Segoe UI" panose="020B0502040204020203" pitchFamily="34" charset="0"/>
                <a:cs typeface="Segoe UI" panose="020B0502040204020203" pitchFamily="34" charset="0"/>
              </a:rPr>
              <a:t>Program Office Leadership</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1400" dirty="0">
                <a:latin typeface="Segoe UI" panose="020B0502040204020203" pitchFamily="34" charset="0"/>
                <a:cs typeface="Segoe UI" panose="020B0502040204020203" pitchFamily="34" charset="0"/>
              </a:rPr>
              <a:t>Work with CIO to map a digital strategy that includes data coordination across all digital channels</a:t>
            </a:r>
          </a:p>
          <a:p>
            <a:pPr>
              <a:buSzPct val="75000"/>
            </a:pPr>
            <a:r>
              <a:rPr lang="en-US" sz="1400" dirty="0">
                <a:latin typeface="Segoe UI" panose="020B0502040204020203" pitchFamily="34" charset="0"/>
                <a:cs typeface="Segoe UI" panose="020B0502040204020203" pitchFamily="34" charset="0"/>
              </a:rPr>
              <a:t>Develop customer journey maps to define data collection needs and KM article needs</a:t>
            </a:r>
          </a:p>
          <a:p>
            <a:pPr>
              <a:buSzPct val="75000"/>
            </a:pPr>
            <a:r>
              <a:rPr lang="en-US" sz="1400" dirty="0">
                <a:latin typeface="Segoe UI" panose="020B0502040204020203" pitchFamily="34" charset="0"/>
                <a:cs typeface="Segoe UI" panose="020B0502040204020203" pitchFamily="34" charset="0"/>
              </a:rPr>
              <a:t>Procure additional licenses and implement across the organization</a:t>
            </a:r>
          </a:p>
          <a:p>
            <a:pPr>
              <a:buSzPct val="75000"/>
            </a:pPr>
            <a:r>
              <a:rPr lang="en-US" sz="1400" dirty="0">
                <a:latin typeface="Segoe UI" panose="020B0502040204020203" pitchFamily="34" charset="0"/>
                <a:cs typeface="Segoe UI" panose="020B0502040204020203" pitchFamily="34" charset="0"/>
              </a:rPr>
              <a:t>Integrate VoC technology with HUD CRMs and data systems</a:t>
            </a:r>
          </a:p>
          <a:p>
            <a:pPr>
              <a:buSzPct val="75000"/>
            </a:pPr>
            <a:r>
              <a:rPr lang="en-US" sz="1400" dirty="0">
                <a:latin typeface="Segoe UI" panose="020B0502040204020203" pitchFamily="34" charset="0"/>
                <a:cs typeface="Segoe UI" panose="020B0502040204020203" pitchFamily="34" charset="0"/>
              </a:rPr>
              <a:t>Execute digital transformation to centralize HUD customer data systems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30723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FY23 Commit to Action: Enterprise CRM and KM</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18</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200" dirty="0">
                <a:latin typeface="Segoe UI" panose="020B0502040204020203" pitchFamily="34" charset="0"/>
                <a:cs typeface="Segoe UI" panose="020B0502040204020203" pitchFamily="34" charset="0"/>
              </a:rPr>
              <a:t>CX data collection / measurement by ecosystem</a:t>
            </a:r>
          </a:p>
          <a:p>
            <a:pPr>
              <a:buSzPct val="75000"/>
            </a:pPr>
            <a:r>
              <a:rPr lang="en-US" sz="1200" dirty="0">
                <a:latin typeface="Segoe UI" panose="020B0502040204020203" pitchFamily="34" charset="0"/>
                <a:cs typeface="Segoe UI" panose="020B0502040204020203" pitchFamily="34" charset="0"/>
              </a:rPr>
              <a:t>Number of program offices using the CRM </a:t>
            </a:r>
          </a:p>
          <a:p>
            <a:pPr>
              <a:buSzPct val="75000"/>
            </a:pPr>
            <a:r>
              <a:rPr lang="en-US" sz="1200" dirty="0">
                <a:latin typeface="Segoe UI" panose="020B0502040204020203" pitchFamily="34" charset="0"/>
                <a:cs typeface="Segoe UI" panose="020B0502040204020203" pitchFamily="34" charset="0"/>
              </a:rPr>
              <a:t>Customer satisfaction scores</a:t>
            </a:r>
          </a:p>
          <a:p>
            <a:pPr>
              <a:buSzPct val="75000"/>
            </a:pPr>
            <a:r>
              <a:rPr lang="en-US" sz="1200" dirty="0">
                <a:latin typeface="Segoe UI" panose="020B0502040204020203" pitchFamily="34" charset="0"/>
                <a:cs typeface="Segoe UI" panose="020B0502040204020203" pitchFamily="34" charset="0"/>
              </a:rPr>
              <a:t>First time contact resolution rate</a:t>
            </a:r>
          </a:p>
          <a:p>
            <a:pPr>
              <a:buSzPct val="75000"/>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200" dirty="0">
                <a:latin typeface="Segoe UI" panose="020B0502040204020203" pitchFamily="34" charset="0"/>
                <a:cs typeface="Segoe UI" panose="020B0502040204020203" pitchFamily="34" charset="0"/>
              </a:rPr>
              <a:t>Funding</a:t>
            </a:r>
          </a:p>
          <a:p>
            <a:pPr>
              <a:buSzPct val="75000"/>
            </a:pPr>
            <a:r>
              <a:rPr lang="en-US" sz="1200" dirty="0">
                <a:latin typeface="Segoe UI" panose="020B0502040204020203" pitchFamily="34" charset="0"/>
                <a:cs typeface="Segoe UI" panose="020B0502040204020203" pitchFamily="34" charset="0"/>
              </a:rPr>
              <a:t>Program office support and buy-in</a:t>
            </a:r>
          </a:p>
          <a:p>
            <a:pPr>
              <a:buSzPct val="75000"/>
            </a:pPr>
            <a:r>
              <a:rPr lang="en-US" sz="1200" dirty="0">
                <a:latin typeface="Segoe UI" panose="020B0502040204020203" pitchFamily="34" charset="0"/>
                <a:cs typeface="Segoe UI" panose="020B0502040204020203" pitchFamily="34" charset="0"/>
              </a:rPr>
              <a:t>OCIO support and buy-in</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336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9074728"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Consolidated Contact Center</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19</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Customers currently engage with HUD through a patchwork of phone channels, including seven formal external facing contact centers, 65 field offices, and numerous other phone numbers. Customers who contact HUD are sometimes misdirected, when transferred are required to repeat their situation and sometimes aren’t provided with consistent answers to their questions. This interaction creates a frustrating experience. A consolidated contact center will make it easier for customers to get the help they need from HUD.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People who need HUD services can sometimes be in crisis and its difficult to determine what number to call.  Employees and staff across the organization are called because people cannot figure out who they need to call to get help. Customers often abandon inquiries when they cannot find the appropriate contact, experience long wait times, are transferred repeatedly, or are unable to check the status of their inquiries. Customers receive different standards of service depending on which contact line they call and may receive different responses to the same inquiry.  We want to ensure those who we serve get the help they need.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a:buSzPct val="75000"/>
            </a:pPr>
            <a:r>
              <a:rPr lang="en-US" sz="1200" dirty="0">
                <a:latin typeface="Segoe UI" panose="020B0502040204020203" pitchFamily="34" charset="0"/>
                <a:cs typeface="Segoe UI" panose="020B0502040204020203" pitchFamily="34" charset="0"/>
              </a:rPr>
              <a:t>Office of the Chief Information Officer </a:t>
            </a:r>
          </a:p>
          <a:p>
            <a:pPr>
              <a:buSzPct val="75000"/>
            </a:pPr>
            <a:r>
              <a:rPr lang="en-US" sz="1200" dirty="0">
                <a:latin typeface="Segoe UI" panose="020B0502040204020203" pitchFamily="34" charset="0"/>
                <a:cs typeface="Segoe UI" panose="020B0502040204020203" pitchFamily="34" charset="0"/>
              </a:rPr>
              <a:t>Program office leadership</a:t>
            </a:r>
          </a:p>
        </p:txBody>
      </p:sp>
    </p:spTree>
    <p:extLst>
      <p:ext uri="{BB962C8B-B14F-4D97-AF65-F5344CB8AC3E}">
        <p14:creationId xmlns:p14="http://schemas.microsoft.com/office/powerpoint/2010/main" val="185431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800" dirty="0">
                <a:latin typeface="Segoe UI" panose="020B0502040204020203" pitchFamily="34" charset="0"/>
                <a:cs typeface="Segoe UI" panose="020B0502040204020203" pitchFamily="34" charset="0"/>
              </a:rPr>
              <a:t>In 2019, HUD explored the senior’s experience to attain and live in affordable rental housing. While doing this work, we identified the need to take a more holistic approach to CX to truly make CX a reality at HUD. In June 2020, we started down the path to make CX a sustainable, viable capability, starting a phase II with GSA’s CoE to help us shape that approach.  At this time, the Customer Experience Transformation Team (CXTT) was formed.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In September 2020, The CXTT initiated a CX Assessment to help define the way forward for HUD’s CX capability. The assessment explored how CX is currently executed at HUD, the processes, roles, and tools utilized across various program offices and the value that may be derived from a more robust CX function. Key recommendations outline what is needed to operationalize HUD’s desired future state: building a sustainable CX capability within the Agency.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In conjunction with the CX Assessment, the CXTT has identified the need to develop a holistic CX strategy to guide the direction of all CX efforts at HUD. The intended outcomes are to define a strategy that will serve as the north star for all CX work at HUD and drive the transformation work of CXTT; ensure CX efforts are incorporated and aligned to HUD’s strategic planning process; prepare to introduce current CX efforts to the incoming administration and position CX as a lever to support new priorities.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The CXTT has begin to implement what we have learned through the assessment and CX best practices to improve service delivery, increase operational efficiency, and measure the impact of improvement activities at HUD.  We developed and are socializing our strategy across the organization. We’ve worked with several cross-office teams to demonstrate the value of CX with projects, building a CX coalition along the way.  We redesigned the COVID-19 website using human-centered design (HCD) to better meet the needs of our customers working alongside leadership and staff from across the organization.  We supported the equity work at HUD, helping the cross-functional team frame the assessment around customer needs rather than how HUD is structured to identify barriers to access.  We supported FHEO in redesigning their reasonable accommodations and modifications website to better meet the needs of customers using HCD. Each of these initiatives have included training staff and leaders to think about the customer first while completing the work. We piloted a Voice of the Customer (VoC) tool to better and more systematically capture feedback and measure the experience with the organization before procuring an enterprise solution.   FHA resource center embarked upon modernizing their contact center processes and technology to better meet the needs of their customers and will be launched in August.</a:t>
            </a:r>
          </a:p>
        </p:txBody>
      </p:sp>
    </p:spTree>
    <p:extLst>
      <p:ext uri="{BB962C8B-B14F-4D97-AF65-F5344CB8AC3E}">
        <p14:creationId xmlns:p14="http://schemas.microsoft.com/office/powerpoint/2010/main" val="3763850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lvl="0"/>
            <a:r>
              <a:rPr lang="en-US" dirty="0"/>
              <a:t>FY23 Commit to Action: Consolidated Contact Center</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20</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4"/>
            <a:ext cx="7954644" cy="3766855"/>
          </a:xfrm>
          <a:prstGeom prst="rect">
            <a:avLst/>
          </a:prstGeom>
        </p:spPr>
        <p:txBody>
          <a:bodyPr spcFirstLastPara="1" wrap="square" lIns="91425" tIns="91425" rIns="91425" bIns="91425" anchor="t" anchorCtr="0">
            <a:normAutofit fontScale="925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1200" dirty="0">
                <a:latin typeface="Segoe UI" panose="020B0502040204020203" pitchFamily="34" charset="0"/>
                <a:cs typeface="Segoe UI" panose="020B0502040204020203" pitchFamily="34" charset="0"/>
              </a:rPr>
              <a:t>Identify executive leadership for consolidated contact center</a:t>
            </a:r>
          </a:p>
          <a:p>
            <a:pPr>
              <a:buSzPct val="75000"/>
            </a:pPr>
            <a:r>
              <a:rPr lang="en-US" sz="1200" dirty="0">
                <a:latin typeface="Segoe UI" panose="020B0502040204020203" pitchFamily="34" charset="0"/>
                <a:cs typeface="Segoe UI" panose="020B0502040204020203" pitchFamily="34" charset="0"/>
              </a:rPr>
              <a:t>Define vision</a:t>
            </a:r>
          </a:p>
          <a:p>
            <a:pPr>
              <a:buSzPct val="75000"/>
            </a:pPr>
            <a:r>
              <a:rPr lang="en-US" sz="1200" dirty="0">
                <a:latin typeface="Segoe UI" panose="020B0502040204020203" pitchFamily="34" charset="0"/>
                <a:cs typeface="Segoe UI" panose="020B0502040204020203" pitchFamily="34" charset="0"/>
              </a:rPr>
              <a:t>Develop customer journey maps  </a:t>
            </a:r>
          </a:p>
          <a:p>
            <a:pPr>
              <a:buSzPct val="75000"/>
            </a:pPr>
            <a:r>
              <a:rPr lang="en-US" sz="1200" dirty="0">
                <a:latin typeface="Segoe UI" panose="020B0502040204020203" pitchFamily="34" charset="0"/>
                <a:cs typeface="Segoe UI" panose="020B0502040204020203" pitchFamily="34" charset="0"/>
              </a:rPr>
              <a:t>Onboard new programs to the contact center</a:t>
            </a:r>
          </a:p>
          <a:p>
            <a:pPr>
              <a:buSzPct val="75000"/>
            </a:pPr>
            <a:r>
              <a:rPr lang="en-US" sz="1200" dirty="0">
                <a:latin typeface="Segoe UI" panose="020B0502040204020203" pitchFamily="34" charset="0"/>
                <a:cs typeface="Segoe UI" panose="020B0502040204020203" pitchFamily="34" charset="0"/>
              </a:rPr>
              <a:t>Onboard and train CSRs </a:t>
            </a:r>
          </a:p>
          <a:p>
            <a:pPr>
              <a:buSzPct val="75000"/>
            </a:pPr>
            <a:r>
              <a:rPr lang="en-US" sz="1200" dirty="0">
                <a:latin typeface="Segoe UI" panose="020B0502040204020203" pitchFamily="34" charset="0"/>
                <a:cs typeface="Segoe UI" panose="020B0502040204020203" pitchFamily="34" charset="0"/>
              </a:rPr>
              <a:t>Retire old systems</a:t>
            </a:r>
          </a:p>
          <a:p>
            <a:pPr>
              <a:buSzPct val="75000"/>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200" dirty="0">
                <a:latin typeface="Segoe UI" panose="020B0502040204020203" pitchFamily="34" charset="0"/>
                <a:cs typeface="Segoe UI" panose="020B0502040204020203" pitchFamily="34" charset="0"/>
              </a:rPr>
              <a:t>Number of contact centers consolidated</a:t>
            </a:r>
          </a:p>
          <a:p>
            <a:pPr>
              <a:buSzPct val="75000"/>
            </a:pPr>
            <a:r>
              <a:rPr lang="en-US" sz="1200" dirty="0">
                <a:latin typeface="Segoe UI" panose="020B0502040204020203" pitchFamily="34" charset="0"/>
                <a:cs typeface="Segoe UI" panose="020B0502040204020203" pitchFamily="34" charset="0"/>
              </a:rPr>
              <a:t>Customer satisfaction scores</a:t>
            </a:r>
          </a:p>
          <a:p>
            <a:pPr>
              <a:buSzPct val="75000"/>
            </a:pPr>
            <a:r>
              <a:rPr lang="en-US" sz="1200" dirty="0">
                <a:latin typeface="Segoe UI" panose="020B0502040204020203" pitchFamily="34" charset="0"/>
                <a:cs typeface="Segoe UI" panose="020B0502040204020203" pitchFamily="34" charset="0"/>
              </a:rPr>
              <a:t>Increase in first time contact resolution rate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200" dirty="0">
                <a:latin typeface="Segoe UI" panose="020B0502040204020203" pitchFamily="34" charset="0"/>
                <a:cs typeface="Segoe UI" panose="020B0502040204020203" pitchFamily="34" charset="0"/>
              </a:rPr>
              <a:t>Program buy-in and adoption</a:t>
            </a:r>
          </a:p>
          <a:p>
            <a:pPr>
              <a:buSzPct val="75000"/>
            </a:pPr>
            <a:r>
              <a:rPr lang="en-US" sz="1200" dirty="0">
                <a:latin typeface="Segoe UI" panose="020B0502040204020203" pitchFamily="34" charset="0"/>
                <a:cs typeface="Segoe UI" panose="020B0502040204020203" pitchFamily="34" charset="0"/>
              </a:rPr>
              <a:t>Funding model that takes into account HUD appropriated funding model</a:t>
            </a:r>
          </a:p>
          <a:p>
            <a:pPr>
              <a:buSzPct val="75000"/>
            </a:pPr>
            <a:r>
              <a:rPr lang="en-US" sz="1200" dirty="0">
                <a:latin typeface="Segoe UI" panose="020B0502040204020203" pitchFamily="34" charset="0"/>
                <a:cs typeface="Segoe UI" panose="020B0502040204020203" pitchFamily="34" charset="0"/>
              </a:rPr>
              <a:t>OCIO support and buy-in</a:t>
            </a:r>
          </a:p>
          <a:p>
            <a:pPr>
              <a:buSzPct val="75000"/>
            </a:pPr>
            <a:endParaRPr lang="en-US" sz="14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44059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5308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endParaRPr lang="en-US" sz="1100"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panose="020B0502040204020203" pitchFamily="34" charset="0"/>
                <a:cs typeface="Segoe UI" panose="020B0502040204020203" pitchFamily="34" charset="0"/>
              </a:rPr>
              <a:t>Measurement &amp; Management:</a:t>
            </a:r>
          </a:p>
          <a:p>
            <a:pPr>
              <a:buSzPct val="75000"/>
            </a:pPr>
            <a:r>
              <a:rPr lang="en-US" sz="1100" dirty="0">
                <a:latin typeface="Segoe UI" panose="020B0502040204020203" pitchFamily="34" charset="0"/>
                <a:cs typeface="Segoe UI" panose="020B0502040204020203" pitchFamily="34" charset="0"/>
              </a:rPr>
              <a:t>An enterprise Voice of the Customer technology and CRM need to be established along with a centralized data governance model to enable data sharing.</a:t>
            </a:r>
          </a:p>
          <a:p>
            <a:pPr>
              <a:buSzPct val="75000"/>
            </a:pPr>
            <a:r>
              <a:rPr lang="en-US" sz="1100" dirty="0">
                <a:latin typeface="Segoe UI" panose="020B0502040204020203" pitchFamily="34" charset="0"/>
                <a:cs typeface="Segoe UI" panose="020B0502040204020203" pitchFamily="34" charset="0"/>
              </a:rPr>
              <a:t>Some data collection methods are deployed, such as surveys, social media, digital listening, and digital comments cards, at HUD but only items that indicate a need for immediate action are recorded. The means of collecting the data may lack quality and rigor and be inconsistent across channels.</a:t>
            </a:r>
          </a:p>
          <a:p>
            <a:pPr marL="114300" indent="0">
              <a:buSzPct val="75000"/>
              <a:buNone/>
            </a:pPr>
            <a:r>
              <a:rPr lang="en-US" sz="1100" b="1" dirty="0">
                <a:latin typeface="Segoe UI" panose="020B0502040204020203" pitchFamily="34" charset="0"/>
                <a:cs typeface="Segoe UI" panose="020B0502040204020203" pitchFamily="34" charset="0"/>
              </a:rPr>
              <a:t>Customer Research &amp; Synthesis to Define User Needs and Experiences:</a:t>
            </a:r>
          </a:p>
          <a:p>
            <a:pPr>
              <a:buSzPct val="75000"/>
            </a:pPr>
            <a:r>
              <a:rPr lang="en-US" sz="1100" dirty="0">
                <a:latin typeface="Segoe UI" panose="020B0502040204020203" pitchFamily="34" charset="0"/>
                <a:cs typeface="Segoe UI" panose="020B0502040204020203" pitchFamily="34" charset="0"/>
              </a:rPr>
              <a:t>We have not yet fully defined user needs and experiences HUD is responsible for delivering and organize our delivery around these.</a:t>
            </a:r>
          </a:p>
          <a:p>
            <a:pPr>
              <a:buSzPct val="75000"/>
            </a:pPr>
            <a:r>
              <a:rPr lang="en-US" sz="1100" dirty="0">
                <a:latin typeface="Segoe UI" panose="020B0502040204020203" pitchFamily="34" charset="0"/>
                <a:cs typeface="Segoe UI" panose="020B0502040204020203" pitchFamily="34" charset="0"/>
              </a:rPr>
              <a:t>We lack repeatable HCD tools and guidance to integrate a human centered design approach with CX improvement processes.</a:t>
            </a:r>
          </a:p>
          <a:p>
            <a:pPr>
              <a:buSzPct val="75000"/>
            </a:pPr>
            <a:r>
              <a:rPr lang="en-US" sz="1100" dirty="0">
                <a:latin typeface="Segoe UI" panose="020B0502040204020203" pitchFamily="34" charset="0"/>
                <a:cs typeface="Segoe UI" panose="020B0502040204020203" pitchFamily="34" charset="0"/>
              </a:rPr>
              <a:t>Research projects begin with defined goals, timelines, resources, and methodologies. However, plans are not clearly documented, and key elements may be missing. Customer research does not include talking with customers in person. Assumptions are often made about what customers need.</a:t>
            </a:r>
          </a:p>
          <a:p>
            <a:pPr>
              <a:buSzPct val="75000"/>
            </a:pPr>
            <a:r>
              <a:rPr lang="en-US" sz="1100" dirty="0">
                <a:latin typeface="Segoe UI" panose="020B0502040204020203" pitchFamily="34" charset="0"/>
                <a:cs typeface="Segoe UI" panose="020B0502040204020203" pitchFamily="34" charset="0"/>
              </a:rPr>
              <a:t>Research occasionally influences decisions, but only incidentally and not programmatically. Research outputs are shared with some leaders and employees, but few stakeholders review or use them.</a:t>
            </a:r>
          </a:p>
        </p:txBody>
      </p:sp>
    </p:spTree>
    <p:extLst>
      <p:ext uri="{BB962C8B-B14F-4D97-AF65-F5344CB8AC3E}">
        <p14:creationId xmlns:p14="http://schemas.microsoft.com/office/powerpoint/2010/main" val="55862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r>
              <a:rPr lang="en-US" sz="1200" b="1" dirty="0">
                <a:latin typeface="Segoe UI" panose="020B0502040204020203" pitchFamily="34" charset="0"/>
                <a:cs typeface="Segoe UI" panose="020B0502040204020203" pitchFamily="34" charset="0"/>
              </a:rPr>
              <a:t>Improving the User Experience of COVID-19 Resources on HUD.gov/coronavirus through UX review, design and prototyping of content: </a:t>
            </a:r>
            <a:r>
              <a:rPr lang="en-US" sz="1200" dirty="0">
                <a:latin typeface="Segoe UI" panose="020B0502040204020203" pitchFamily="34" charset="0"/>
                <a:cs typeface="Segoe UI" panose="020B0502040204020203" pitchFamily="34" charset="0"/>
              </a:rPr>
              <a:t>The CXTT collaborated with a cross-functional Project Team (Office of the Secretary, OPA, and other stakeholders) </a:t>
            </a:r>
          </a:p>
          <a:p>
            <a:pPr>
              <a:buSzPct val="75000"/>
            </a:pPr>
            <a:r>
              <a:rPr lang="en-US" sz="1200" b="1" dirty="0">
                <a:latin typeface="Segoe UI" panose="020B0502040204020203" pitchFamily="34" charset="0"/>
                <a:cs typeface="Segoe UI" panose="020B0502040204020203" pitchFamily="34" charset="0"/>
              </a:rPr>
              <a:t>Framing the problem: </a:t>
            </a:r>
            <a:r>
              <a:rPr lang="en-US" sz="1200" dirty="0">
                <a:latin typeface="Segoe UI" panose="020B0502040204020203" pitchFamily="34" charset="0"/>
                <a:cs typeface="Segoe UI" panose="020B0502040204020203" pitchFamily="34" charset="0"/>
              </a:rPr>
              <a:t>HUD Customers are facing extremely challenging situations navigating their unique housing situations during a global pandemic. HUD’s previous COVID-19 resources missed the opportunity to meet the customers at their levels to provide quick and easy-to-understand support. Homeowners and renters are struggling to stay in their homes due to pandemic-related economic conditions. Communities of color and low-income people are the most negatively affected. The patchwork of federal, state, and local relief, moratoriums, and other policy can be confusing.</a:t>
            </a:r>
          </a:p>
          <a:p>
            <a:pPr>
              <a:buSzPct val="75000"/>
            </a:pPr>
            <a:r>
              <a:rPr lang="en-US" sz="1200" b="1" dirty="0">
                <a:latin typeface="Segoe UI"/>
                <a:cs typeface="Segoe UI"/>
              </a:rPr>
              <a:t>What we did: </a:t>
            </a:r>
            <a:r>
              <a:rPr lang="en-US" sz="1200" dirty="0">
                <a:latin typeface="Segoe UI"/>
                <a:cs typeface="Segoe UI"/>
              </a:rPr>
              <a:t>Using a HCD approach, the CXTT team completed secondary research to understand the current-state of the COVID-19 pages: site and content mapping to understand how COVID information and web pages were structured; a comparative review of websites to understand how other organizations are communicating about COVID and resources; a usability review; and a preliminary google analytics review to understand user trends and visits. </a:t>
            </a:r>
            <a:endParaRPr lang="en-US" sz="1200" dirty="0">
              <a:latin typeface="Segoe UI" panose="020B0502040204020203" pitchFamily="34" charset="0"/>
              <a:cs typeface="Segoe UI" panose="020B0502040204020203" pitchFamily="34" charset="0"/>
            </a:endParaRPr>
          </a:p>
          <a:p>
            <a:pPr>
              <a:buSzPct val="75000"/>
            </a:pPr>
            <a:r>
              <a:rPr lang="en-US" sz="1200" b="1" dirty="0">
                <a:latin typeface="Segoe UI" panose="020B0502040204020203" pitchFamily="34" charset="0"/>
                <a:cs typeface="Segoe UI" panose="020B0502040204020203" pitchFamily="34" charset="0"/>
              </a:rPr>
              <a:t>What we found: </a:t>
            </a:r>
            <a:r>
              <a:rPr lang="en-US" sz="1200" dirty="0">
                <a:latin typeface="Segoe UI" panose="020B0502040204020203" pitchFamily="34" charset="0"/>
                <a:cs typeface="Segoe UI" panose="020B0502040204020203" pitchFamily="34" charset="0"/>
              </a:rPr>
              <a:t>Initial findings revealed key focus areas for improvement of the COVID-19 pages and communications. We found we need to focus on improving message tone and ensuring content is organized and prioritized by audience; making sure the website and content is easy to use for people with a disabilities or people with limited data or internet speed; and to make content current including linked PDFs and published/last updated dates consistently across pages.</a:t>
            </a:r>
          </a:p>
          <a:p>
            <a:pPr>
              <a:buSzPct val="75000"/>
            </a:pPr>
            <a:r>
              <a:rPr lang="en-US" sz="1200" dirty="0">
                <a:latin typeface="Segoe UI" panose="020B0502040204020203" pitchFamily="34" charset="0"/>
                <a:cs typeface="Segoe UI" panose="020B0502040204020203" pitchFamily="34" charset="0"/>
              </a:rPr>
              <a:t>The HUD.gov/coronavirus UX website was relaunched on June 15, 2021.  </a:t>
            </a:r>
            <a:endParaRPr lang="en-US" sz="800" dirty="0">
              <a:latin typeface="Segoe UI" panose="020B0502040204020203" pitchFamily="34" charset="0"/>
              <a:cs typeface="Segoe UI" panose="020B0502040204020203" pitchFamily="34" charset="0"/>
            </a:endParaRPr>
          </a:p>
          <a:p>
            <a:pPr lvl="1">
              <a:buSzPct val="75000"/>
            </a:pPr>
            <a:endParaRPr lang="en-US" sz="7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85613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r>
              <a:rPr lang="en-US" sz="1200" b="1" dirty="0">
                <a:latin typeface="Segoe UI" panose="020B0502040204020203" pitchFamily="34" charset="0"/>
                <a:cs typeface="Segoe UI" panose="020B0502040204020203" pitchFamily="34" charset="0"/>
              </a:rPr>
              <a:t>Implementation of the FHA Catalyst Application during the COVID-19 pandemic </a:t>
            </a:r>
          </a:p>
          <a:p>
            <a:pPr marL="114300" indent="0">
              <a:buSzPct val="75000"/>
              <a:buNone/>
            </a:pPr>
            <a:r>
              <a:rPr lang="en-US" sz="1200" b="1" dirty="0">
                <a:latin typeface="Segoe UI" panose="020B0502040204020203" pitchFamily="34" charset="0"/>
                <a:cs typeface="Segoe UI" panose="020B0502040204020203" pitchFamily="34" charset="0"/>
              </a:rPr>
              <a:t>What we did: </a:t>
            </a:r>
          </a:p>
          <a:p>
            <a:pPr>
              <a:buSzPct val="75000"/>
            </a:pPr>
            <a:r>
              <a:rPr lang="en-US" sz="1200" dirty="0">
                <a:latin typeface="Segoe UI" panose="020B0502040204020203" pitchFamily="34" charset="0"/>
                <a:cs typeface="Segoe UI" panose="020B0502040204020203" pitchFamily="34" charset="0"/>
              </a:rPr>
              <a:t>On April 6, 2020, the U.S. Department of Housing and Urban Development announced the acceleration of the development and deployment of the FHA Catalyst – Case Binder module application which permitted FHA approved lenders to electronically submit cases binders for endorsement of FHA loans in certain situations in view of the COVID-19 national emergency.  As of July 20th, 2021, the FHA Catalyst application received over 225,000 case binders for endorsement since the start of the COVID-19 pandemic.  In addition to the FHA Catalyst – Case Binder Module, FHA also implemented during the pandemic the FHA Catalyst: Claims Module which achieved full, digital submission capabilities for all FHA Single Family Title II forward mortgage claim types. This eliminated the manual, labor intensive paper-based claim submission processes for servicers of FHA-insured mortgages.  In one year, the agency eliminated over 1.5 million pieces of paper flooding FHA by implementing this FHA Catalyst: Claims Module. There are multiple other modules (Property Valuation Module, Single Family Origination Module and Servicing Module) in various stages of development for FHA program participants to catalyze the loan lifecycle – connecting systems, people, and data to more efficiently and effectively support the homeowners and communities FHA serves.</a:t>
            </a:r>
          </a:p>
          <a:p>
            <a:pPr>
              <a:buSzPct val="75000"/>
            </a:pPr>
            <a:r>
              <a:rPr lang="en-US" sz="1200" dirty="0">
                <a:latin typeface="Segoe UI" panose="020B0502040204020203" pitchFamily="34" charset="0"/>
                <a:cs typeface="Segoe UI" panose="020B0502040204020203" pitchFamily="34" charset="0"/>
              </a:rPr>
              <a:t>There were also several other items FHA implemented during the COVID-19 pandemic to allow our FHA program participants to submit files electronically which previously had paper dependencies.  An example of one of these items is the submission of Condominium Project Applications and the Recertification of Condominium Approvals.  These documents were previously submitted by FHA program participants via postal mail.  A new process was developed with the FHA Resource Center project to allow these documents to be submitted electronically for review and approval. </a:t>
            </a:r>
          </a:p>
          <a:p>
            <a:pPr lvl="1">
              <a:buSzPct val="75000"/>
            </a:pPr>
            <a:endParaRPr lang="en-US" sz="7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7305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People who want and need quality, safe, affordable housing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latin typeface="Segoe UI" panose="020B0502040204020203" pitchFamily="34" charset="0"/>
                <a:cs typeface="Segoe UI" panose="020B0502040204020203" pitchFamily="34" charset="0"/>
              </a:rPr>
              <a:t>The equity assessment at HUD focused on inequitable outcomes in homeownership.  The results of that work will be provided to OMB in the 200-day report and extensively lists barriers that people of color face when trying to purchase, sustain and sell a home.  This work will look at the wider system of homeownership. </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latin typeface="Segoe UI" panose="020B0502040204020203" pitchFamily="34" charset="0"/>
                <a:cs typeface="Segoe UI" panose="020B0502040204020203" pitchFamily="34" charset="0"/>
              </a:rPr>
              <a:t>To start to better identify inequities that occur during more direct interactions, we need to be able to understand who is interacting with HUD from a demographic perspective and use that to determine if different types of people have different satisfaction levels.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CX Governance</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This action will address a variety of customers and their needs.  HUD programs fall into 5 needs-based service ecosystems.  Programs across the organization as well as partners must align their goals, objectives, strategies and operations and work together to more seamlessly address needs within a given ecosystem to improve CX.  Programs and partners must also invest in and adopt CX methods to improve the experience. </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A unifying governance and organizational structure can seamlessly tie operational processes together. Employees and partners need to collaborate to break silos, harness customer insights, and improve CX. Through the CX Assessment, we determined that with HUD operating in siloes, it’s difficult to address customer problems that are cross-program with offices often working separately on initiatives that need to be more closely tied together. CXTT has established a formal CX Governance structure, which includes a body of senior career leadership CX Champions to build buy in and help drive CX momentum throughout HUD’s program offices.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a:buSzPct val="75000"/>
            </a:pPr>
            <a:r>
              <a:rPr lang="en-US" sz="1200" dirty="0">
                <a:latin typeface="Segoe UI" panose="020B0502040204020203" pitchFamily="34" charset="0"/>
                <a:cs typeface="Segoe UI" panose="020B0502040204020203" pitchFamily="34" charset="0"/>
              </a:rPr>
              <a:t>Office of Chief Financial Officer</a:t>
            </a:r>
          </a:p>
          <a:p>
            <a:pPr>
              <a:buSzPct val="75000"/>
            </a:pPr>
            <a:r>
              <a:rPr lang="en-US" sz="1200" dirty="0">
                <a:latin typeface="Segoe UI" panose="020B0502040204020203" pitchFamily="34" charset="0"/>
                <a:cs typeface="Segoe UI" panose="020B0502040204020203" pitchFamily="34" charset="0"/>
              </a:rPr>
              <a:t>Chief Customer Experience Officer</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0473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CX Governance</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b="1" dirty="0">
                <a:latin typeface="Segoe UI" panose="020B0502040204020203" pitchFamily="34" charset="0"/>
                <a:cs typeface="Segoe UI" panose="020B0502040204020203" pitchFamily="34" charset="0"/>
              </a:rPr>
              <a:t>HUD’s organizational processes are integrated with CX objectives, statues, and policies:</a:t>
            </a:r>
          </a:p>
          <a:p>
            <a:pPr>
              <a:buSzPct val="75000"/>
            </a:pPr>
            <a:r>
              <a:rPr lang="en-US" sz="1200" dirty="0">
                <a:latin typeface="Segoe UI" panose="020B0502040204020203" pitchFamily="34" charset="0"/>
                <a:cs typeface="Segoe UI" panose="020B0502040204020203" pitchFamily="34" charset="0"/>
              </a:rPr>
              <a:t>Connect HUD’s strategic planning process to its CX mission and enterprise goals</a:t>
            </a:r>
          </a:p>
          <a:p>
            <a:pPr>
              <a:buSzPct val="75000"/>
            </a:pPr>
            <a:r>
              <a:rPr lang="en-US" sz="1200" dirty="0">
                <a:latin typeface="Segoe UI" panose="020B0502040204020203" pitchFamily="34" charset="0"/>
                <a:cs typeface="Segoe UI" panose="020B0502040204020203" pitchFamily="34" charset="0"/>
              </a:rPr>
              <a:t>Synchronize strategy and budget to allocate additional staff resources to customer service roles trained and equipped to respond to customer inquiries</a:t>
            </a:r>
          </a:p>
          <a:p>
            <a:pPr marL="114300" indent="0">
              <a:buSzPct val="75000"/>
              <a:buNone/>
            </a:pPr>
            <a:r>
              <a:rPr lang="en-US" sz="1200" b="1" dirty="0">
                <a:latin typeface="Segoe UI" panose="020B0502040204020203" pitchFamily="34" charset="0"/>
                <a:cs typeface="Segoe UI" panose="020B0502040204020203" pitchFamily="34" charset="0"/>
              </a:rPr>
              <a:t>CXTT continues to build and communicates a track record of successful progress and results toward improving CX:</a:t>
            </a:r>
          </a:p>
          <a:p>
            <a:pPr>
              <a:buSzPct val="75000"/>
            </a:pPr>
            <a:r>
              <a:rPr lang="en-US" sz="1200" dirty="0">
                <a:latin typeface="Segoe UI" panose="020B0502040204020203" pitchFamily="34" charset="0"/>
                <a:cs typeface="Segoe UI" panose="020B0502040204020203" pitchFamily="34" charset="0"/>
              </a:rPr>
              <a:t>Promote the results of CXTT projects and partnerships</a:t>
            </a:r>
          </a:p>
          <a:p>
            <a:pPr marL="139700" indent="0">
              <a:buSzPct val="75000"/>
              <a:buNone/>
            </a:pPr>
            <a:r>
              <a:rPr lang="en-US" sz="1200" b="1" dirty="0">
                <a:latin typeface="Segoe UI" panose="020B0502040204020203" pitchFamily="34" charset="0"/>
                <a:cs typeface="Segoe UI" panose="020B0502040204020203" pitchFamily="34" charset="0"/>
              </a:rPr>
              <a:t>Actionable responsibilities for CX Champions and the Oversight Committee are established:</a:t>
            </a:r>
          </a:p>
          <a:p>
            <a:pPr>
              <a:buSzPct val="75000"/>
            </a:pPr>
            <a:r>
              <a:rPr lang="en-US" sz="1200" dirty="0">
                <a:latin typeface="Segoe UI" panose="020B0502040204020203" pitchFamily="34" charset="0"/>
                <a:cs typeface="Segoe UI" panose="020B0502040204020203" pitchFamily="34" charset="0"/>
              </a:rPr>
              <a:t>Initiate an oversight committee to ensure that representatives of political leadership from each program office communicate the CX focus downward</a:t>
            </a:r>
          </a:p>
          <a:p>
            <a:pPr>
              <a:buSzPct val="75000"/>
            </a:pPr>
            <a:r>
              <a:rPr lang="en-US" sz="1200" dirty="0">
                <a:latin typeface="Segoe UI" panose="020B0502040204020203" pitchFamily="34" charset="0"/>
                <a:cs typeface="Segoe UI" panose="020B0502040204020203" pitchFamily="34" charset="0"/>
              </a:rPr>
              <a:t>Establish CXTT liaisons to provide program offices with more in depth support and knowledge to reduce the burden on program staff</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38899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CX Governance</a:t>
            </a: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a:buSzPct val="75000"/>
            </a:pPr>
            <a:r>
              <a:rPr lang="en-US" sz="1200" dirty="0">
                <a:latin typeface="Segoe UI" panose="020B0502040204020203" pitchFamily="34" charset="0"/>
                <a:cs typeface="Segoe UI" panose="020B0502040204020203" pitchFamily="34" charset="0"/>
              </a:rPr>
              <a:t>To what extent does HUD have a strategic plan in place to align decision making to business initiatives, policies, and guidelines?</a:t>
            </a:r>
          </a:p>
          <a:p>
            <a:pPr>
              <a:buSzPct val="75000"/>
            </a:pPr>
            <a:r>
              <a:rPr lang="en-US" sz="1200" dirty="0">
                <a:latin typeface="Segoe UI" panose="020B0502040204020203" pitchFamily="34" charset="0"/>
                <a:cs typeface="Segoe UI" panose="020B0502040204020203" pitchFamily="34" charset="0"/>
              </a:rPr>
              <a:t>To what extent are the tools, people, technology, and processes necessary are readily available to adequately support CX practitioners?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a:buSzPct val="75000"/>
            </a:pPr>
            <a:r>
              <a:rPr lang="en-US" sz="1200" dirty="0">
                <a:latin typeface="Segoe UI" panose="020B0502040204020203" pitchFamily="34" charset="0"/>
                <a:cs typeface="Segoe UI" panose="020B0502040204020203" pitchFamily="34" charset="0"/>
              </a:rPr>
              <a:t>Initiate an oversight committee to ensure that representatives of political leadership from each program office communicate the CX focus downward</a:t>
            </a:r>
          </a:p>
          <a:p>
            <a:pPr>
              <a:buSzPct val="75000"/>
            </a:pPr>
            <a:r>
              <a:rPr lang="en-US" sz="1200" dirty="0">
                <a:latin typeface="Segoe UI" panose="020B0502040204020203" pitchFamily="34" charset="0"/>
                <a:cs typeface="Segoe UI" panose="020B0502040204020203" pitchFamily="34" charset="0"/>
              </a:rPr>
              <a:t>Incorporate CX into departmental strategies such as the strategic plan</a:t>
            </a:r>
          </a:p>
          <a:p>
            <a:pPr>
              <a:buSzPct val="75000"/>
            </a:pPr>
            <a:r>
              <a:rPr lang="en-US" sz="1200" dirty="0">
                <a:latin typeface="Segoe UI" panose="020B0502040204020203" pitchFamily="34" charset="0"/>
                <a:cs typeface="Segoe UI" panose="020B0502040204020203" pitchFamily="34" charset="0"/>
              </a:rPr>
              <a:t>Work with strategic planning teams to embrace and utilize CX to achieve strategic objectives</a:t>
            </a:r>
          </a:p>
          <a:p>
            <a:pPr>
              <a:buSzPct val="75000"/>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095427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C81726A9F43344B82CB7BA4B12B814" ma:contentTypeVersion="12" ma:contentTypeDescription="Create a new document." ma:contentTypeScope="" ma:versionID="2b8117c866ec3f1b2e4db56cda779960">
  <xsd:schema xmlns:xsd="http://www.w3.org/2001/XMLSchema" xmlns:xs="http://www.w3.org/2001/XMLSchema" xmlns:p="http://schemas.microsoft.com/office/2006/metadata/properties" xmlns:ns2="47a6a15e-f1f8-4c30-b6e7-7987c059b760" xmlns:ns3="02fdbb04-65e0-42a4-a168-37493137ad3f" targetNamespace="http://schemas.microsoft.com/office/2006/metadata/properties" ma:root="true" ma:fieldsID="ecc1c42622807ba0487b7e0e590d44ef" ns2:_="" ns3:_="">
    <xsd:import namespace="47a6a15e-f1f8-4c30-b6e7-7987c059b760"/>
    <xsd:import namespace="02fdbb04-65e0-42a4-a168-37493137ad3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a6a15e-f1f8-4c30-b6e7-7987c059b7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fdbb04-65e0-42a4-a168-37493137ad3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6B48EE9-F5D7-427C-A1B5-880329100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a6a15e-f1f8-4c30-b6e7-7987c059b760"/>
    <ds:schemaRef ds:uri="02fdbb04-65e0-42a4-a168-37493137ad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EACF63-E59D-482D-B859-74ADBDBEEDE8}">
  <ds:schemaRefs>
    <ds:schemaRef ds:uri="http://schemas.microsoft.com/sharepoint/v3/contenttype/forms"/>
  </ds:schemaRefs>
</ds:datastoreItem>
</file>

<file path=customXml/itemProps3.xml><?xml version="1.0" encoding="utf-8"?>
<ds:datastoreItem xmlns:ds="http://schemas.openxmlformats.org/officeDocument/2006/customXml" ds:itemID="{9175A62B-BB0D-473B-876E-51635C1CC35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17338</TotalTime>
  <Words>3914</Words>
  <Application>Microsoft Office PowerPoint</Application>
  <PresentationFormat>On-screen Show (16:9)</PresentationFormat>
  <Paragraphs>219</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Segoe UI</vt:lpstr>
      <vt:lpstr>Public Sans Thin</vt:lpstr>
      <vt:lpstr>Public Sans</vt:lpstr>
      <vt:lpstr>Arial</vt:lpstr>
      <vt:lpstr>Simple Light</vt:lpstr>
      <vt:lpstr>FY23 CX Action Plan Federal Housing Administration US Department of Housing and Urban Development</vt:lpstr>
      <vt:lpstr>FY21 Capacity Assessment Reflection Summary</vt:lpstr>
      <vt:lpstr>FY21 Capacity Assessment Reflection Summary</vt:lpstr>
      <vt:lpstr>Adapting Service During a Global Pandemic</vt:lpstr>
      <vt:lpstr>Adapting Service During a Global Pandemic</vt:lpstr>
      <vt:lpstr>HISP Equity Reflection</vt:lpstr>
      <vt:lpstr>FY22 Action Update: CX Governance</vt:lpstr>
      <vt:lpstr>FY22 Action Update: CX Governance</vt:lpstr>
      <vt:lpstr>FY22 Action Update: CX Governance</vt:lpstr>
      <vt:lpstr>FY22 Action Update: Customer Understanding</vt:lpstr>
      <vt:lpstr>FY22 Action Update: Customer Understanding</vt:lpstr>
      <vt:lpstr>FY22 Action Update: Customer Understanding</vt:lpstr>
      <vt:lpstr>FY22 Action Update: Voice of the Customer Technology</vt:lpstr>
      <vt:lpstr>FY22 Action Update: Voice of the Customer Technology</vt:lpstr>
      <vt:lpstr>FY22 Action Update: Voice of the Customer Technology</vt:lpstr>
      <vt:lpstr>FY23 Commit to Action: Enterprise CRM and KM</vt:lpstr>
      <vt:lpstr>FY23 Commit to Action: Enterprise CRM and KM</vt:lpstr>
      <vt:lpstr>FY23 Commit to Action: Enterprise CRM and KM</vt:lpstr>
      <vt:lpstr>FY23 Commit to Action: Consolidated Contact Center</vt:lpstr>
      <vt:lpstr>FY23 Commit to Action: Consolidated Contact Center</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128</cp:revision>
  <dcterms:modified xsi:type="dcterms:W3CDTF">2022-01-26T20:35:09Z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0x01010099C81726A9F43344B82CB7BA4B12B814</vt:lpwstr>
  </property>
  <property fmtid="{D5CDD505-2E9C-101B-9397-08002B2CF9AE}" pid="3" name="MSIP_Label_ea60d57e-af5b-4752-ac57-3e4f28ca11dc_Enabled">
    <vt:lpwstr>true</vt:lpwstr>
  </property>
  <property fmtid="{D5CDD505-2E9C-101B-9397-08002B2CF9AE}" pid="4" name="MSIP_Label_ea60d57e-af5b-4752-ac57-3e4f28ca11dc_SetDate">
    <vt:lpwstr>2022-01-26T20:31:25Z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f50a5df6-8511-428e-81e9-753b40287814</vt:lpwstr>
  </property>
  <property fmtid="{D5CDD505-2E9C-101B-9397-08002B2CF9AE}" pid="9" name="MSIP_Label_ea60d57e-af5b-4752-ac57-3e4f28ca11dc_ContentBits">
    <vt:lpwstr>0</vt:lpwstr>
  </property>
</Properties>
</file>