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1"/>
  </p:sldMasterIdLst>
  <p:notesMasterIdLst>
    <p:notesMasterId r:id="rId11"/>
  </p:notesMasterIdLst>
  <p:sldIdLst>
    <p:sldId id="256" r:id="rId2"/>
    <p:sldId id="292" r:id="rId3"/>
    <p:sldId id="293" r:id="rId4"/>
    <p:sldId id="294" r:id="rId5"/>
    <p:sldId id="297" r:id="rId6"/>
    <p:sldId id="298" r:id="rId7"/>
    <p:sldId id="295" r:id="rId8"/>
    <p:sldId id="296" r:id="rId9"/>
    <p:sldId id="299" r:id="rId10"/>
  </p:sldIdLst>
  <p:sldSz cx="9144000" cy="5143500" type="screen16x9"/>
  <p:notesSz cx="6858000" cy="9144000"/>
  <p:embeddedFontLst>
    <p:embeddedFont>
      <p:font typeface="Public Sans" panose="020B0604020202020204" charset="0"/>
      <p:regular r:id="rId12"/>
      <p:bold r:id="rId13"/>
      <p:italic r:id="rId14"/>
      <p:boldItalic r:id="rId15"/>
    </p:embeddedFont>
    <p:embeddedFont>
      <p:font typeface="Public Sans Thin" panose="020B0604020202020204" charset="0"/>
      <p:regular r:id="rId16"/>
      <p:bold r:id="rId17"/>
      <p:italic r:id="rId18"/>
      <p:boldItalic r:id="rId19"/>
    </p:embeddedFont>
    <p:embeddedFont>
      <p:font typeface="Segoe UI" panose="020B0502040204020203" pitchFamily="3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land, Amira C. EOP/OMB" initials="BACE" lastIdx="1" clrIdx="0">
    <p:extLst>
      <p:ext uri="{19B8F6BF-5375-455C-9EA6-DF929625EA0E}">
        <p15:presenceInfo xmlns:p15="http://schemas.microsoft.com/office/powerpoint/2012/main" userId="Boland, Amira C. EOP/OM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2628"/>
    <a:srgbClr val="151622"/>
    <a:srgbClr val="A8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73" d="100"/>
          <a:sy n="73" d="100"/>
        </p:scale>
        <p:origin x="1008" y="4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font" Target="fonts/font12.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font" Target="fonts/font11.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bf63b959ed_1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bf63b959ed_1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6180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02736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94302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90653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44778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22967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25386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c8189809f2_0_32: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c8189809f2_0_32: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041251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b="1" i="0">
                <a:latin typeface="Arial" panose="020B0604020202020204" pitchFamily="34" charset="0"/>
                <a:cs typeface="Arial" panose="020B0604020202020204" pitchFamily="34" charset="0"/>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orient="horz" pos="1620">
          <p15:clr>
            <a:srgbClr val="FA7B17"/>
          </p15:clr>
        </p15:guide>
        <p15:guide id="2" pos="144">
          <p15:clr>
            <a:srgbClr val="FA7B17"/>
          </p15:clr>
        </p15:guide>
        <p15:guide id="3" orient="horz" pos="144">
          <p15:clr>
            <a:srgbClr val="FA7B17"/>
          </p15:clr>
        </p15:guide>
        <p15:guide id="4" pos="5616">
          <p15:clr>
            <a:srgbClr val="FA7B17"/>
          </p15:clr>
        </p15:guide>
        <p15:guide id="5" orient="horz" pos="309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13"/>
        <p:cNvGrpSpPr/>
        <p:nvPr/>
      </p:nvGrpSpPr>
      <p:grpSpPr>
        <a:xfrm>
          <a:off x="0" y="0"/>
          <a:ext cx="0" cy="0"/>
          <a:chOff x="0" y="0"/>
          <a:chExt cx="0" cy="0"/>
        </a:xfrm>
      </p:grpSpPr>
      <p:pic>
        <p:nvPicPr>
          <p:cNvPr id="14" name="Google Shape;14;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5" name="Google Shape;15;p3"/>
          <p:cNvSpPr txBox="1">
            <a:spLocks noGrp="1"/>
          </p:cNvSpPr>
          <p:nvPr>
            <p:ph type="ctrTitle"/>
          </p:nvPr>
        </p:nvSpPr>
        <p:spPr>
          <a:xfrm>
            <a:off x="228600" y="228600"/>
            <a:ext cx="8686800" cy="1850700"/>
          </a:xfrm>
          <a:prstGeom prst="rect">
            <a:avLst/>
          </a:prstGeom>
        </p:spPr>
        <p:txBody>
          <a:bodyPr spcFirstLastPara="1" wrap="square" lIns="91425" tIns="91425" rIns="91425" bIns="91425" anchor="b" anchorCtr="0">
            <a:normAutofit/>
          </a:bodyPr>
          <a:lstStyle>
            <a:lvl1pPr lvl="0" rtl="0">
              <a:lnSpc>
                <a:spcPct val="80000"/>
              </a:lnSpc>
              <a:spcBef>
                <a:spcPts val="0"/>
              </a:spcBef>
              <a:spcAft>
                <a:spcPts val="0"/>
              </a:spcAft>
              <a:buSzPts val="5200"/>
              <a:buFont typeface="Public Sans Thin"/>
              <a:buNone/>
              <a:defRPr sz="5200" b="1" i="0">
                <a:latin typeface="Arial" panose="020B0604020202020204" pitchFamily="34" charset="0"/>
                <a:ea typeface="Arial" panose="020B0604020202020204" pitchFamily="34" charset="0"/>
                <a:cs typeface="Arial" panose="020B0604020202020204" pitchFamily="34" charset="0"/>
                <a:sym typeface="Public Sans Thin"/>
              </a:defRPr>
            </a:lvl1pPr>
            <a:lvl2pPr lvl="1" rtl="0">
              <a:spcBef>
                <a:spcPts val="0"/>
              </a:spcBef>
              <a:spcAft>
                <a:spcPts val="0"/>
              </a:spcAft>
              <a:buSzPts val="5200"/>
              <a:buFont typeface="Public Sans Thin"/>
              <a:buNone/>
              <a:defRPr sz="5200" b="0">
                <a:latin typeface="Public Sans Thin"/>
                <a:ea typeface="Public Sans Thin"/>
                <a:cs typeface="Public Sans Thin"/>
                <a:sym typeface="Public Sans Thin"/>
              </a:defRPr>
            </a:lvl2pPr>
            <a:lvl3pPr lvl="2" rtl="0">
              <a:spcBef>
                <a:spcPts val="0"/>
              </a:spcBef>
              <a:spcAft>
                <a:spcPts val="0"/>
              </a:spcAft>
              <a:buSzPts val="5200"/>
              <a:buFont typeface="Public Sans Thin"/>
              <a:buNone/>
              <a:defRPr sz="5200" b="0">
                <a:latin typeface="Public Sans Thin"/>
                <a:ea typeface="Public Sans Thin"/>
                <a:cs typeface="Public Sans Thin"/>
                <a:sym typeface="Public Sans Thin"/>
              </a:defRPr>
            </a:lvl3pPr>
            <a:lvl4pPr lvl="3" rtl="0">
              <a:spcBef>
                <a:spcPts val="0"/>
              </a:spcBef>
              <a:spcAft>
                <a:spcPts val="0"/>
              </a:spcAft>
              <a:buSzPts val="5200"/>
              <a:buFont typeface="Public Sans Thin"/>
              <a:buNone/>
              <a:defRPr sz="5200" b="0">
                <a:latin typeface="Public Sans Thin"/>
                <a:ea typeface="Public Sans Thin"/>
                <a:cs typeface="Public Sans Thin"/>
                <a:sym typeface="Public Sans Thin"/>
              </a:defRPr>
            </a:lvl4pPr>
            <a:lvl5pPr lvl="4" rtl="0">
              <a:spcBef>
                <a:spcPts val="0"/>
              </a:spcBef>
              <a:spcAft>
                <a:spcPts val="0"/>
              </a:spcAft>
              <a:buSzPts val="5200"/>
              <a:buFont typeface="Public Sans Thin"/>
              <a:buNone/>
              <a:defRPr sz="5200" b="0">
                <a:latin typeface="Public Sans Thin"/>
                <a:ea typeface="Public Sans Thin"/>
                <a:cs typeface="Public Sans Thin"/>
                <a:sym typeface="Public Sans Thin"/>
              </a:defRPr>
            </a:lvl5pPr>
            <a:lvl6pPr lvl="5" rtl="0">
              <a:spcBef>
                <a:spcPts val="0"/>
              </a:spcBef>
              <a:spcAft>
                <a:spcPts val="0"/>
              </a:spcAft>
              <a:buSzPts val="5200"/>
              <a:buFont typeface="Public Sans Thin"/>
              <a:buNone/>
              <a:defRPr sz="5200" b="0">
                <a:latin typeface="Public Sans Thin"/>
                <a:ea typeface="Public Sans Thin"/>
                <a:cs typeface="Public Sans Thin"/>
                <a:sym typeface="Public Sans Thin"/>
              </a:defRPr>
            </a:lvl6pPr>
            <a:lvl7pPr lvl="6" rtl="0">
              <a:spcBef>
                <a:spcPts val="0"/>
              </a:spcBef>
              <a:spcAft>
                <a:spcPts val="0"/>
              </a:spcAft>
              <a:buSzPts val="5200"/>
              <a:buFont typeface="Public Sans Thin"/>
              <a:buNone/>
              <a:defRPr sz="5200" b="0">
                <a:latin typeface="Public Sans Thin"/>
                <a:ea typeface="Public Sans Thin"/>
                <a:cs typeface="Public Sans Thin"/>
                <a:sym typeface="Public Sans Thin"/>
              </a:defRPr>
            </a:lvl7pPr>
            <a:lvl8pPr lvl="7" rtl="0">
              <a:spcBef>
                <a:spcPts val="0"/>
              </a:spcBef>
              <a:spcAft>
                <a:spcPts val="0"/>
              </a:spcAft>
              <a:buSzPts val="5200"/>
              <a:buFont typeface="Public Sans Thin"/>
              <a:buNone/>
              <a:defRPr sz="5200" b="0">
                <a:latin typeface="Public Sans Thin"/>
                <a:ea typeface="Public Sans Thin"/>
                <a:cs typeface="Public Sans Thin"/>
                <a:sym typeface="Public Sans Thin"/>
              </a:defRPr>
            </a:lvl8pPr>
            <a:lvl9pPr lvl="8" rtl="0">
              <a:spcBef>
                <a:spcPts val="0"/>
              </a:spcBef>
              <a:spcAft>
                <a:spcPts val="0"/>
              </a:spcAft>
              <a:buSzPts val="5200"/>
              <a:buFont typeface="Public Sans Thin"/>
              <a:buNone/>
              <a:defRPr sz="5200" b="0">
                <a:latin typeface="Public Sans Thin"/>
                <a:ea typeface="Public Sans Thin"/>
                <a:cs typeface="Public Sans Thin"/>
                <a:sym typeface="Public Sans Thin"/>
              </a:defRPr>
            </a:lvl9pPr>
          </a:lstStyle>
          <a:p>
            <a:endParaRPr dirty="0"/>
          </a:p>
        </p:txBody>
      </p:sp>
      <p:sp>
        <p:nvSpPr>
          <p:cNvPr id="16" name="Google Shape;16;p3"/>
          <p:cNvSpPr txBox="1">
            <a:spLocks noGrp="1"/>
          </p:cNvSpPr>
          <p:nvPr>
            <p:ph type="subTitle" idx="1"/>
          </p:nvPr>
        </p:nvSpPr>
        <p:spPr>
          <a:xfrm>
            <a:off x="228600" y="2119750"/>
            <a:ext cx="8603700" cy="7926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dirty="0"/>
          </a:p>
        </p:txBody>
      </p:sp>
    </p:spTree>
  </p:cSld>
  <p:clrMapOvr>
    <a:masterClrMapping/>
  </p:clrMapOvr>
  <p:extLst>
    <p:ext uri="{DCECCB84-F9BA-43D5-87BE-67443E8EF086}">
      <p15:sldGuideLst xmlns:p15="http://schemas.microsoft.com/office/powerpoint/2012/main">
        <p15:guide id="1" orient="horz" pos="2232">
          <p15:clr>
            <a:srgbClr val="FA7B17"/>
          </p15:clr>
        </p15:guide>
        <p15:guide id="2" pos="288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37" name="Google Shape;37;p8"/>
          <p:cNvSpPr txBox="1">
            <a:spLocks noGrp="1"/>
          </p:cNvSpPr>
          <p:nvPr>
            <p:ph type="body" idx="1"/>
          </p:nvPr>
        </p:nvSpPr>
        <p:spPr>
          <a:xfrm>
            <a:off x="466025" y="1152475"/>
            <a:ext cx="83664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b="0" i="0">
                <a:latin typeface="Arial" panose="020B0604020202020204" pitchFamily="34" charset="0"/>
                <a:cs typeface="Arial" panose="020B0604020202020204" pitchFamily="34" charset="0"/>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dirty="0"/>
          </a:p>
        </p:txBody>
      </p:sp>
      <p:sp>
        <p:nvSpPr>
          <p:cNvPr id="38" name="Google Shape;38;p8"/>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0" name="Google Shape;40;p8"/>
          <p:cNvSpPr/>
          <p:nvPr/>
        </p:nvSpPr>
        <p:spPr>
          <a:xfrm>
            <a:off x="0" y="0"/>
            <a:ext cx="233100" cy="874800"/>
          </a:xfrm>
          <a:prstGeom prst="rect">
            <a:avLst/>
          </a:prstGeom>
          <a:solidFill>
            <a:srgbClr val="A8F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8"/>
          <p:cNvSpPr/>
          <p:nvPr/>
        </p:nvSpPr>
        <p:spPr>
          <a:xfrm>
            <a:off x="-8475" y="4814100"/>
            <a:ext cx="72966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8"/>
          <p:cNvSpPr/>
          <p:nvPr/>
        </p:nvSpPr>
        <p:spPr>
          <a:xfrm>
            <a:off x="-8475" y="4641100"/>
            <a:ext cx="62748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extLst>
    <p:ext uri="{DCECCB84-F9BA-43D5-87BE-67443E8EF086}">
      <p15:sldGuideLst xmlns:p15="http://schemas.microsoft.com/office/powerpoint/2012/main">
        <p15:guide id="1" orient="horz" pos="551">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228600" y="445025"/>
            <a:ext cx="86037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51" name="Google Shape;51;p10"/>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b="1" i="0">
                <a:latin typeface="Arial" panose="020B0604020202020204" pitchFamily="34" charset="0"/>
                <a:cs typeface="Arial" panose="020B0604020202020204" pitchFamily="34" charset="0"/>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dirty="0"/>
          </a:p>
        </p:txBody>
      </p:sp>
      <p:sp>
        <p:nvSpPr>
          <p:cNvPr id="60" name="Google Shape;60;p1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1">
  <p:cSld name="Section header 2 1">
    <p:spTree>
      <p:nvGrpSpPr>
        <p:cNvPr id="1" name="Shape 27"/>
        <p:cNvGrpSpPr/>
        <p:nvPr/>
      </p:nvGrpSpPr>
      <p:grpSpPr>
        <a:xfrm>
          <a:off x="0" y="0"/>
          <a:ext cx="0" cy="0"/>
          <a:chOff x="0" y="0"/>
          <a:chExt cx="0" cy="0"/>
        </a:xfrm>
      </p:grpSpPr>
      <p:pic>
        <p:nvPicPr>
          <p:cNvPr id="28" name="Google Shape;28;p6"/>
          <p:cNvPicPr preferRelativeResize="0"/>
          <p:nvPr/>
        </p:nvPicPr>
        <p:blipFill rotWithShape="1">
          <a:blip r:embed="rId2">
            <a:alphaModFix/>
          </a:blip>
          <a:srcRect/>
          <a:stretch/>
        </p:blipFill>
        <p:spPr>
          <a:xfrm>
            <a:off x="0" y="0"/>
            <a:ext cx="9144000" cy="5143487"/>
          </a:xfrm>
          <a:prstGeom prst="rect">
            <a:avLst/>
          </a:prstGeom>
          <a:noFill/>
          <a:ln>
            <a:noFill/>
          </a:ln>
        </p:spPr>
      </p:pic>
      <p:sp>
        <p:nvSpPr>
          <p:cNvPr id="29" name="Google Shape;29;p6"/>
          <p:cNvSpPr txBox="1">
            <a:spLocks noGrp="1"/>
          </p:cNvSpPr>
          <p:nvPr>
            <p:ph type="title"/>
          </p:nvPr>
        </p:nvSpPr>
        <p:spPr>
          <a:xfrm>
            <a:off x="228600" y="2150850"/>
            <a:ext cx="86868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500"/>
              <a:buNone/>
              <a:defRPr sz="4500" b="1" i="0">
                <a:latin typeface="Arial" panose="020B0604020202020204" pitchFamily="34" charset="0"/>
                <a:cs typeface="Arial" panose="020B0604020202020204" pitchFamily="34" charset="0"/>
              </a:defRPr>
            </a:lvl1pPr>
            <a:lvl2pPr lvl="1" algn="ctr" rtl="0">
              <a:spcBef>
                <a:spcPts val="0"/>
              </a:spcBef>
              <a:spcAft>
                <a:spcPts val="0"/>
              </a:spcAft>
              <a:buSzPts val="4500"/>
              <a:buNone/>
              <a:defRPr sz="4500"/>
            </a:lvl2pPr>
            <a:lvl3pPr lvl="2" algn="ctr" rtl="0">
              <a:spcBef>
                <a:spcPts val="0"/>
              </a:spcBef>
              <a:spcAft>
                <a:spcPts val="0"/>
              </a:spcAft>
              <a:buSzPts val="4500"/>
              <a:buNone/>
              <a:defRPr sz="4500"/>
            </a:lvl3pPr>
            <a:lvl4pPr lvl="3" algn="ctr" rtl="0">
              <a:spcBef>
                <a:spcPts val="0"/>
              </a:spcBef>
              <a:spcAft>
                <a:spcPts val="0"/>
              </a:spcAft>
              <a:buSzPts val="4500"/>
              <a:buNone/>
              <a:defRPr sz="4500"/>
            </a:lvl4pPr>
            <a:lvl5pPr lvl="4" algn="ctr" rtl="0">
              <a:spcBef>
                <a:spcPts val="0"/>
              </a:spcBef>
              <a:spcAft>
                <a:spcPts val="0"/>
              </a:spcAft>
              <a:buSzPts val="4500"/>
              <a:buNone/>
              <a:defRPr sz="4500"/>
            </a:lvl5pPr>
            <a:lvl6pPr lvl="5" algn="ctr" rtl="0">
              <a:spcBef>
                <a:spcPts val="0"/>
              </a:spcBef>
              <a:spcAft>
                <a:spcPts val="0"/>
              </a:spcAft>
              <a:buSzPts val="4500"/>
              <a:buNone/>
              <a:defRPr sz="4500"/>
            </a:lvl6pPr>
            <a:lvl7pPr lvl="6" algn="ctr" rtl="0">
              <a:spcBef>
                <a:spcPts val="0"/>
              </a:spcBef>
              <a:spcAft>
                <a:spcPts val="0"/>
              </a:spcAft>
              <a:buSzPts val="4500"/>
              <a:buNone/>
              <a:defRPr sz="4500"/>
            </a:lvl7pPr>
            <a:lvl8pPr lvl="7" algn="ctr" rtl="0">
              <a:spcBef>
                <a:spcPts val="0"/>
              </a:spcBef>
              <a:spcAft>
                <a:spcPts val="0"/>
              </a:spcAft>
              <a:buSzPts val="4500"/>
              <a:buNone/>
              <a:defRPr sz="4500"/>
            </a:lvl8pPr>
            <a:lvl9pPr lvl="8" algn="ctr" rtl="0">
              <a:spcBef>
                <a:spcPts val="0"/>
              </a:spcBef>
              <a:spcAft>
                <a:spcPts val="0"/>
              </a:spcAft>
              <a:buSzPts val="4500"/>
              <a:buNone/>
              <a:defRPr sz="4500"/>
            </a:lvl9pPr>
          </a:lstStyle>
          <a:p>
            <a:endParaRPr dirty="0"/>
          </a:p>
        </p:txBody>
      </p:sp>
      <p:sp>
        <p:nvSpPr>
          <p:cNvPr id="30" name="Google Shape;30;p6"/>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31" name="Google Shape;31;p6"/>
          <p:cNvPicPr preferRelativeResize="0"/>
          <p:nvPr/>
        </p:nvPicPr>
        <p:blipFill rotWithShape="1">
          <a:blip r:embed="rId3">
            <a:alphaModFix/>
          </a:blip>
          <a:srcRect/>
          <a:stretch/>
        </p:blipFill>
        <p:spPr>
          <a:xfrm>
            <a:off x="7502075" y="4384462"/>
            <a:ext cx="1337125" cy="454238"/>
          </a:xfrm>
          <a:prstGeom prst="rect">
            <a:avLst/>
          </a:prstGeom>
          <a:noFill/>
          <a:ln>
            <a:noFill/>
          </a:ln>
        </p:spPr>
      </p:pic>
    </p:spTree>
    <p:extLst>
      <p:ext uri="{BB962C8B-B14F-4D97-AF65-F5344CB8AC3E}">
        <p14:creationId xmlns:p14="http://schemas.microsoft.com/office/powerpoint/2010/main" val="1430450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8600" y="445025"/>
            <a:ext cx="86037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51622"/>
              </a:buClr>
              <a:buSzPts val="2800"/>
              <a:buFont typeface="Public Sans"/>
              <a:buNone/>
              <a:defRPr sz="2800" b="1">
                <a:solidFill>
                  <a:srgbClr val="151622"/>
                </a:solidFill>
                <a:latin typeface="Public Sans"/>
                <a:ea typeface="Public Sans"/>
                <a:cs typeface="Public Sans"/>
                <a:sym typeface="Public Sans"/>
              </a:defRPr>
            </a:lvl1pPr>
            <a:lvl2pPr lvl="1">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2pPr>
            <a:lvl3pPr lvl="2">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3pPr>
            <a:lvl4pPr lvl="3">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4pPr>
            <a:lvl5pPr lvl="4">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5pPr>
            <a:lvl6pPr lvl="5">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6pPr>
            <a:lvl7pPr lvl="6">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7pPr>
            <a:lvl8pPr lvl="7">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8pPr>
            <a:lvl9pPr lvl="8">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9pPr>
          </a:lstStyle>
          <a:p>
            <a:endParaRPr dirty="0"/>
          </a:p>
        </p:txBody>
      </p:sp>
      <p:sp>
        <p:nvSpPr>
          <p:cNvPr id="7" name="Google Shape;7;p1"/>
          <p:cNvSpPr txBox="1">
            <a:spLocks noGrp="1"/>
          </p:cNvSpPr>
          <p:nvPr>
            <p:ph type="body" idx="1"/>
          </p:nvPr>
        </p:nvSpPr>
        <p:spPr>
          <a:xfrm>
            <a:off x="228600" y="1152475"/>
            <a:ext cx="86037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rgbClr val="151622"/>
              </a:buClr>
              <a:buSzPts val="1800"/>
              <a:buFont typeface="Public Sans"/>
              <a:buChar char="●"/>
              <a:defRPr sz="1800">
                <a:solidFill>
                  <a:srgbClr val="151622"/>
                </a:solidFill>
                <a:latin typeface="Public Sans"/>
                <a:ea typeface="Public Sans"/>
                <a:cs typeface="Public Sans"/>
                <a:sym typeface="Public Sans"/>
              </a:defRPr>
            </a:lvl1pPr>
            <a:lvl2pPr marL="914400" lvl="1"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2pPr>
            <a:lvl3pPr marL="1371600" lvl="2"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3pPr>
            <a:lvl4pPr marL="1828800" lvl="3"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4pPr>
            <a:lvl5pPr marL="2286000" lvl="4"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5pPr>
            <a:lvl6pPr marL="2743200" lvl="5"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6pPr>
            <a:lvl7pPr marL="3200400" lvl="6"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7pPr>
            <a:lvl8pPr marL="3657600" lvl="7"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8pPr>
            <a:lvl9pPr marL="4114800" lvl="8"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9pPr>
          </a:lstStyle>
          <a:p>
            <a:endParaRPr dirty="0"/>
          </a:p>
        </p:txBody>
      </p:sp>
      <p:sp>
        <p:nvSpPr>
          <p:cNvPr id="8" name="Google Shape;8;p1"/>
          <p:cNvSpPr txBox="1">
            <a:spLocks noGrp="1"/>
          </p:cNvSpPr>
          <p:nvPr>
            <p:ph type="sldNum" idx="12"/>
          </p:nvPr>
        </p:nvSpPr>
        <p:spPr>
          <a:xfrm>
            <a:off x="8519108" y="3301992"/>
            <a:ext cx="548700" cy="393600"/>
          </a:xfrm>
          <a:prstGeom prst="rect">
            <a:avLst/>
          </a:prstGeom>
          <a:noFill/>
          <a:ln>
            <a:noFill/>
          </a:ln>
        </p:spPr>
        <p:txBody>
          <a:bodyPr spcFirstLastPara="1" wrap="square" lIns="0" tIns="0" rIns="0" bIns="0" anchor="ctr" anchorCtr="0">
            <a:normAutofit/>
          </a:bodyPr>
          <a:lstStyle>
            <a:lvl1pPr lvl="0" algn="r" rtl="0">
              <a:buNone/>
              <a:defRPr sz="1000" b="1">
                <a:solidFill>
                  <a:schemeClr val="dk2"/>
                </a:solidFill>
                <a:latin typeface="Public Sans"/>
                <a:ea typeface="Public Sans"/>
                <a:cs typeface="Public Sans"/>
                <a:sym typeface="Public Sans"/>
              </a:defRPr>
            </a:lvl1pPr>
            <a:lvl2pPr lvl="1" algn="r" rtl="0">
              <a:buNone/>
              <a:defRPr sz="1000" b="1">
                <a:solidFill>
                  <a:schemeClr val="dk2"/>
                </a:solidFill>
                <a:latin typeface="Public Sans"/>
                <a:ea typeface="Public Sans"/>
                <a:cs typeface="Public Sans"/>
                <a:sym typeface="Public Sans"/>
              </a:defRPr>
            </a:lvl2pPr>
            <a:lvl3pPr lvl="2" algn="r" rtl="0">
              <a:buNone/>
              <a:defRPr sz="1000" b="1">
                <a:solidFill>
                  <a:schemeClr val="dk2"/>
                </a:solidFill>
                <a:latin typeface="Public Sans"/>
                <a:ea typeface="Public Sans"/>
                <a:cs typeface="Public Sans"/>
                <a:sym typeface="Public Sans"/>
              </a:defRPr>
            </a:lvl3pPr>
            <a:lvl4pPr lvl="3" algn="r" rtl="0">
              <a:buNone/>
              <a:defRPr sz="1000" b="1">
                <a:solidFill>
                  <a:schemeClr val="dk2"/>
                </a:solidFill>
                <a:latin typeface="Public Sans"/>
                <a:ea typeface="Public Sans"/>
                <a:cs typeface="Public Sans"/>
                <a:sym typeface="Public Sans"/>
              </a:defRPr>
            </a:lvl4pPr>
            <a:lvl5pPr lvl="4" algn="r" rtl="0">
              <a:buNone/>
              <a:defRPr sz="1000" b="1">
                <a:solidFill>
                  <a:schemeClr val="dk2"/>
                </a:solidFill>
                <a:latin typeface="Public Sans"/>
                <a:ea typeface="Public Sans"/>
                <a:cs typeface="Public Sans"/>
                <a:sym typeface="Public Sans"/>
              </a:defRPr>
            </a:lvl5pPr>
            <a:lvl6pPr lvl="5" algn="r" rtl="0">
              <a:buNone/>
              <a:defRPr sz="1000" b="1">
                <a:solidFill>
                  <a:schemeClr val="dk2"/>
                </a:solidFill>
                <a:latin typeface="Public Sans"/>
                <a:ea typeface="Public Sans"/>
                <a:cs typeface="Public Sans"/>
                <a:sym typeface="Public Sans"/>
              </a:defRPr>
            </a:lvl6pPr>
            <a:lvl7pPr lvl="6" algn="r" rtl="0">
              <a:buNone/>
              <a:defRPr sz="1000" b="1">
                <a:solidFill>
                  <a:schemeClr val="dk2"/>
                </a:solidFill>
                <a:latin typeface="Public Sans"/>
                <a:ea typeface="Public Sans"/>
                <a:cs typeface="Public Sans"/>
                <a:sym typeface="Public Sans"/>
              </a:defRPr>
            </a:lvl7pPr>
            <a:lvl8pPr lvl="7" algn="r" rtl="0">
              <a:buNone/>
              <a:defRPr sz="1000" b="1">
                <a:solidFill>
                  <a:schemeClr val="dk2"/>
                </a:solidFill>
                <a:latin typeface="Public Sans"/>
                <a:ea typeface="Public Sans"/>
                <a:cs typeface="Public Sans"/>
                <a:sym typeface="Public Sans"/>
              </a:defRPr>
            </a:lvl8pPr>
            <a:lvl9pPr lvl="8" algn="r" rtl="0">
              <a:buNone/>
              <a:defRPr sz="1000" b="1">
                <a:solidFill>
                  <a:schemeClr val="dk2"/>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6" r:id="rId4"/>
    <p:sldLayoutId id="2147483658" r:id="rId5"/>
    <p:sldLayoutId id="2147483665"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44">
          <p15:clr>
            <a:srgbClr val="EA4335"/>
          </p15:clr>
        </p15:guide>
        <p15:guide id="2" pos="5616">
          <p15:clr>
            <a:srgbClr val="EA4335"/>
          </p15:clr>
        </p15:guide>
        <p15:guide id="3" orient="horz" pos="144">
          <p15:clr>
            <a:srgbClr val="EA4335"/>
          </p15:clr>
        </p15:guide>
        <p15:guide id="4" orient="horz" pos="3096">
          <p15:clr>
            <a:srgbClr val="EA4335"/>
          </p15:clr>
        </p15:guide>
        <p15:guide id="5" pos="2880">
          <p15:clr>
            <a:srgbClr val="EA4335"/>
          </p15:clr>
        </p15:guide>
        <p15:guide id="6" orient="horz" pos="162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ridb.recreation.gov/standards"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228600" y="419672"/>
            <a:ext cx="8686800" cy="1747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US" sz="4800" dirty="0"/>
              <a:t>FY23 CX Action Plan</a:t>
            </a:r>
            <a:br>
              <a:rPr lang="en-US" sz="4800" b="1" dirty="0">
                <a:latin typeface="Arial" panose="020B0604020202020204" pitchFamily="34" charset="0"/>
                <a:cs typeface="Arial" panose="020B0604020202020204" pitchFamily="34" charset="0"/>
              </a:rPr>
            </a:br>
            <a:r>
              <a:rPr lang="en-US" sz="4000" b="0" dirty="0">
                <a:solidFill>
                  <a:srgbClr val="FF0000"/>
                </a:solidFill>
                <a:latin typeface="Arial" panose="020B0604020202020204" pitchFamily="34" charset="0"/>
                <a:cs typeface="Arial" panose="020B0604020202020204" pitchFamily="34" charset="0"/>
              </a:rPr>
              <a:t>Recreation One Stop/</a:t>
            </a:r>
            <a:r>
              <a:rPr lang="en-US" sz="4000" b="0" dirty="0">
                <a:solidFill>
                  <a:srgbClr val="E42628"/>
                </a:solidFill>
                <a:latin typeface="Arial" panose="020B0604020202020204" pitchFamily="34" charset="0"/>
                <a:cs typeface="Arial" panose="020B0604020202020204" pitchFamily="34" charset="0"/>
              </a:rPr>
              <a:t>Recreation.gov</a:t>
            </a:r>
            <a:br>
              <a:rPr lang="en-US" sz="4000" b="0" dirty="0">
                <a:latin typeface="Arial" panose="020B0604020202020204" pitchFamily="34" charset="0"/>
                <a:cs typeface="Arial" panose="020B0604020202020204" pitchFamily="34" charset="0"/>
              </a:rPr>
            </a:br>
            <a:r>
              <a:rPr lang="en-US" sz="3200" b="0" dirty="0">
                <a:solidFill>
                  <a:schemeClr val="bg2"/>
                </a:solidFill>
                <a:latin typeface="Arial" panose="020B0604020202020204" pitchFamily="34" charset="0"/>
                <a:cs typeface="Arial" panose="020B0604020202020204" pitchFamily="34" charset="0"/>
              </a:rPr>
              <a:t>US Department of Agriculture</a:t>
            </a:r>
            <a:endParaRPr sz="4000" b="0" dirty="0">
              <a:solidFill>
                <a:schemeClr val="bg2"/>
              </a:solidFill>
              <a:latin typeface="Arial" panose="020B0604020202020204" pitchFamily="34" charset="0"/>
              <a:cs typeface="Arial" panose="020B0604020202020204" pitchFamily="34" charset="0"/>
            </a:endParaRPr>
          </a:p>
        </p:txBody>
      </p:sp>
      <p:sp>
        <p:nvSpPr>
          <p:cNvPr id="86" name="Google Shape;86;p18"/>
          <p:cNvSpPr txBox="1"/>
          <p:nvPr/>
        </p:nvSpPr>
        <p:spPr>
          <a:xfrm>
            <a:off x="7007870" y="2682048"/>
            <a:ext cx="1907530" cy="6579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533"/>
              <a:buNone/>
            </a:pPr>
            <a:r>
              <a:rPr lang="en-US" sz="981" dirty="0"/>
              <a:t>Completed Summer 2021</a:t>
            </a:r>
          </a:p>
          <a:p>
            <a:pPr marL="0" lvl="0" indent="0" algn="l" rtl="0">
              <a:lnSpc>
                <a:spcPct val="100000"/>
              </a:lnSpc>
              <a:spcBef>
                <a:spcPts val="0"/>
              </a:spcBef>
              <a:spcAft>
                <a:spcPts val="0"/>
              </a:spcAft>
              <a:buSzPts val="533"/>
              <a:buNone/>
            </a:pPr>
            <a:endParaRPr sz="981" dirty="0"/>
          </a:p>
        </p:txBody>
      </p:sp>
      <p:cxnSp>
        <p:nvCxnSpPr>
          <p:cNvPr id="87" name="Google Shape;87;p18"/>
          <p:cNvCxnSpPr/>
          <p:nvPr/>
        </p:nvCxnSpPr>
        <p:spPr>
          <a:xfrm>
            <a:off x="6887729" y="2439950"/>
            <a:ext cx="0" cy="1344600"/>
          </a:xfrm>
          <a:prstGeom prst="straightConnector1">
            <a:avLst/>
          </a:prstGeom>
          <a:noFill/>
          <a:ln w="19050" cap="flat" cmpd="sng">
            <a:solidFill>
              <a:srgbClr val="F1F3F6"/>
            </a:solidFill>
            <a:prstDash val="solid"/>
            <a:round/>
            <a:headEnd type="none" w="med" len="med"/>
            <a:tailEnd type="none" w="med" len="med"/>
          </a:ln>
        </p:spPr>
      </p:cxnSp>
      <p:pic>
        <p:nvPicPr>
          <p:cNvPr id="6" name="Google Shape;94;p1">
            <a:extLst>
              <a:ext uri="{FF2B5EF4-FFF2-40B4-BE49-F238E27FC236}">
                <a16:creationId xmlns:a16="http://schemas.microsoft.com/office/drawing/2014/main" id="{8D6FB58A-AD35-48E3-A83A-4E829B2D0887}"/>
              </a:ext>
            </a:extLst>
          </p:cNvPr>
          <p:cNvPicPr preferRelativeResize="0"/>
          <p:nvPr/>
        </p:nvPicPr>
        <p:blipFill rotWithShape="1">
          <a:blip r:embed="rId3">
            <a:alphaModFix/>
          </a:blip>
          <a:srcRect r="48780"/>
          <a:stretch/>
        </p:blipFill>
        <p:spPr>
          <a:xfrm>
            <a:off x="7007869" y="3112250"/>
            <a:ext cx="1517375" cy="5142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FY21 Capacity Assessment Reflection Summary</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2</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What we’re proud of this year:</a:t>
            </a:r>
          </a:p>
          <a:p>
            <a:pPr>
              <a:buSzPct val="75000"/>
            </a:pPr>
            <a:r>
              <a:rPr lang="en-US" sz="1100" dirty="0">
                <a:solidFill>
                  <a:schemeClr val="bg2"/>
                </a:solidFill>
                <a:latin typeface="Segoe UI" panose="020B0502040204020203" pitchFamily="34" charset="0"/>
                <a:cs typeface="Segoe UI" panose="020B0502040204020203" pitchFamily="34" charset="0"/>
              </a:rPr>
              <a:t>A recommendation engine helped people find nearby alternative locations; especially helpful when many locations are experiencing record visitation and popular sites are completely booked.  </a:t>
            </a:r>
          </a:p>
          <a:p>
            <a:pPr>
              <a:buSzPct val="75000"/>
            </a:pPr>
            <a:r>
              <a:rPr lang="en-US" sz="1100" dirty="0">
                <a:solidFill>
                  <a:schemeClr val="bg2"/>
                </a:solidFill>
                <a:latin typeface="Segoe UI" panose="020B0502040204020203" pitchFamily="34" charset="0"/>
                <a:cs typeface="Segoe UI" panose="020B0502040204020203" pitchFamily="34" charset="0"/>
              </a:rPr>
              <a:t>Modified the camping facility page and introduced a dynamic booking window infographic to help customers understand when campsites will be ready to reserve. Contact Center agents indicate reduced confusion among visitors when presented with this tool.</a:t>
            </a:r>
          </a:p>
          <a:p>
            <a:pPr>
              <a:buSzPct val="75000"/>
            </a:pPr>
            <a:r>
              <a:rPr lang="en-US" sz="1100" dirty="0">
                <a:solidFill>
                  <a:schemeClr val="bg2"/>
                </a:solidFill>
                <a:latin typeface="Segoe UI" panose="020B0502040204020203" pitchFamily="34" charset="0"/>
                <a:cs typeface="Segoe UI" panose="020B0502040204020203" pitchFamily="34" charset="0"/>
              </a:rPr>
              <a:t>Developed and published the Federal Camping Data Standard, the first step towards improving the structure and quality of the campground and campsite data used on Recreation.gov and all participating agency websites.  This data is also available to third parties.</a:t>
            </a:r>
          </a:p>
          <a:p>
            <a:pPr marL="114300" indent="0">
              <a:buSzPct val="75000"/>
              <a:buNone/>
            </a:pPr>
            <a:endParaRPr lang="en-US" sz="13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need to do better:</a:t>
            </a:r>
          </a:p>
          <a:p>
            <a:pPr>
              <a:buSzPct val="75000"/>
            </a:pPr>
            <a:r>
              <a:rPr lang="en-US" sz="1100" dirty="0">
                <a:solidFill>
                  <a:schemeClr val="bg2"/>
                </a:solidFill>
                <a:latin typeface="Segoe UI" panose="020B0502040204020203" pitchFamily="34" charset="0"/>
                <a:cs typeface="Segoe UI" panose="020B0502040204020203" pitchFamily="34" charset="0"/>
              </a:rPr>
              <a:t>Conduct public user engagement and testing among a more diverse set of customers.</a:t>
            </a:r>
          </a:p>
          <a:p>
            <a:pPr>
              <a:buSzPct val="75000"/>
            </a:pPr>
            <a:r>
              <a:rPr lang="en-US" sz="1100" dirty="0">
                <a:solidFill>
                  <a:schemeClr val="bg2"/>
                </a:solidFill>
                <a:latin typeface="Segoe UI" panose="020B0502040204020203" pitchFamily="34" charset="0"/>
                <a:cs typeface="Segoe UI" panose="020B0502040204020203" pitchFamily="34" charset="0"/>
              </a:rPr>
              <a:t>Offer more online services to better meet the needs of facility managers and the public alike.</a:t>
            </a:r>
          </a:p>
        </p:txBody>
      </p:sp>
    </p:spTree>
    <p:extLst>
      <p:ext uri="{BB962C8B-B14F-4D97-AF65-F5344CB8AC3E}">
        <p14:creationId xmlns:p14="http://schemas.microsoft.com/office/powerpoint/2010/main" val="376385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Adapting Service During a Global Pandemic</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3</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57200" y="1152475"/>
            <a:ext cx="7963469" cy="3416400"/>
          </a:xfrm>
          <a:prstGeom prst="rect">
            <a:avLst/>
          </a:prstGeom>
        </p:spPr>
        <p:txBody>
          <a:bodyPr spcFirstLastPara="1" wrap="square" lIns="91425" tIns="91425" rIns="91425" bIns="91425" anchor="t" anchorCtr="0">
            <a:normAutofit/>
          </a:bodyPr>
          <a:lstStyle/>
          <a:p>
            <a:pPr marL="0" indent="0">
              <a:buSzPct val="75000"/>
              <a:buNone/>
            </a:pPr>
            <a:r>
              <a:rPr lang="en-US" sz="1300" b="1" dirty="0">
                <a:solidFill>
                  <a:srgbClr val="E42628"/>
                </a:solidFill>
                <a:latin typeface="Segoe UI" panose="020B0502040204020203" pitchFamily="34" charset="0"/>
                <a:cs typeface="Segoe UI" panose="020B0502040204020203" pitchFamily="34" charset="0"/>
              </a:rPr>
              <a:t>Where we innovated</a:t>
            </a:r>
          </a:p>
          <a:p>
            <a:pPr marL="0" indent="0">
              <a:buNone/>
            </a:pPr>
            <a:r>
              <a:rPr lang="en-US" sz="1100" dirty="0"/>
              <a:t>In March 2020, COVID-19 caused a flash transformation for many agencies and their digital platforms, including Recreation.gov. Traffic to the site plummeted, parks and forests closed, and international and domestic visitors canceled reservations.</a:t>
            </a:r>
          </a:p>
          <a:p>
            <a:pPr marL="0" indent="0"/>
            <a:endParaRPr lang="en-US" sz="1100" dirty="0"/>
          </a:p>
          <a:p>
            <a:pPr marL="0" indent="0">
              <a:buNone/>
            </a:pPr>
            <a:r>
              <a:rPr lang="en-US" sz="1100" dirty="0"/>
              <a:t>For Recreation.gov, key goals were keeping facility staff safe, keeping the public safe and informed to help them recreate responsibly during the pandemic, and ensuring that our teams were safe and well connected. Together, we managed thousands of closures, communications, and refunds.</a:t>
            </a:r>
          </a:p>
          <a:p>
            <a:pPr marL="0" indent="0">
              <a:buNone/>
            </a:pPr>
            <a:endParaRPr lang="en-US" sz="1100" dirty="0"/>
          </a:p>
          <a:p>
            <a:pPr marL="0" indent="0">
              <a:buNone/>
            </a:pPr>
            <a:r>
              <a:rPr lang="en-US" sz="1100" dirty="0"/>
              <a:t>As locations started to reopen, we pivoted to deploy services that helped facilities and visitors, including building on existing Recreation.gov functionality to offer Entry Tickets, deploying site-specific and activity passes that allowed us to convert more inventory to online purchases, and responding to thousands of visitor and field staff questions. </a:t>
            </a:r>
          </a:p>
        </p:txBody>
      </p:sp>
    </p:spTree>
    <p:extLst>
      <p:ext uri="{BB962C8B-B14F-4D97-AF65-F5344CB8AC3E}">
        <p14:creationId xmlns:p14="http://schemas.microsoft.com/office/powerpoint/2010/main" val="263305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Equity Reflection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4</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92500" lnSpcReduction="1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Who is this provider intended to serve?</a:t>
            </a:r>
          </a:p>
          <a:p>
            <a:pPr marL="114300" indent="0">
              <a:buSzPct val="75000"/>
              <a:buNone/>
            </a:pPr>
            <a:r>
              <a:rPr lang="en-US" sz="1100" dirty="0">
                <a:solidFill>
                  <a:schemeClr val="bg2"/>
                </a:solidFill>
                <a:latin typeface="Segoe UI" panose="020B0502040204020203" pitchFamily="34" charset="0"/>
                <a:cs typeface="Segoe UI" panose="020B0502040204020203" pitchFamily="34" charset="0"/>
              </a:rPr>
              <a:t>The Recreation.gov reservation and trip-planning platform is a one-stop resource for all Americans and international visitors to learn about, make reservations for, and plan trips to Federal lands and waters recreation opportunities throughout the country.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Are there barriers that people of color, people with disabilities, LGBTQ+ people, women, non-native English speakers, and others who have been historically underserved, marginalized, discriminated, and adversely affected by persistent poverty and inequality face with regard to this program or service? How might these individuals interact with your program differently? </a:t>
            </a:r>
          </a:p>
          <a:p>
            <a:pPr marL="114300" indent="0">
              <a:buSzPct val="75000"/>
              <a:buNone/>
            </a:pPr>
            <a:r>
              <a:rPr lang="en-US" sz="1100" dirty="0">
                <a:solidFill>
                  <a:schemeClr val="bg2"/>
                </a:solidFill>
                <a:latin typeface="Segoe UI" panose="020B0502040204020203" pitchFamily="34" charset="0"/>
                <a:cs typeface="Segoe UI" panose="020B0502040204020203" pitchFamily="34" charset="0"/>
              </a:rPr>
              <a:t>It is important to note that Recreation.gov does not collect data other than what is necessary to complete a transaction, which does not include details related to ability, race, identity, gender, etc.  We are aware, however, of limitations for people with varying abilities related to campsite and other recreation site details and features such as fire ring and grill height, picnic table dimensions, slope angle, campsite surface materials (e.g., gravel, asphalt, dirt, etc.), and more details.  </a:t>
            </a:r>
          </a:p>
          <a:p>
            <a:pPr marL="114300" indent="0">
              <a:buSzPct val="75000"/>
              <a:buNone/>
            </a:pPr>
            <a:endParaRPr lang="en-US" sz="1300" b="1" dirty="0">
              <a:solidFill>
                <a:schemeClr val="bg2"/>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do we have a knowledge gap about individuals’ interactions with our service we need evidence to fill?</a:t>
            </a:r>
          </a:p>
          <a:p>
            <a:pPr marL="114300" indent="0">
              <a:buSzPct val="75000"/>
              <a:buNone/>
            </a:pPr>
            <a:r>
              <a:rPr lang="en-US" sz="1100" dirty="0">
                <a:solidFill>
                  <a:schemeClr val="bg2"/>
                </a:solidFill>
                <a:latin typeface="Segoe UI" panose="020B0502040204020203" pitchFamily="34" charset="0"/>
                <a:cs typeface="Segoe UI" panose="020B0502040204020203" pitchFamily="34" charset="0"/>
              </a:rPr>
              <a:t>The Recreation.gov team will continue to listen to our users to understand their needs and create opportunities for the agencies to display more details that will assist with site selection and other trip-planning details for people of all abilities and mobility.</a:t>
            </a: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15391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FY22 Action Update: Customer Research</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5</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775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Customer research will recruit from a more diverse array of Recreation.gov visitors to continually improve the service and increase customer satisfaction among all user groups.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panose="020B0502040204020203" pitchFamily="34" charset="0"/>
                <a:cs typeface="Segoe UI" panose="020B0502040204020203" pitchFamily="34" charset="0"/>
              </a:rPr>
              <a:t>Federal lands are intended to be enjoyed by all people and we want to ensure the platform provides a positive user experience by all who use it to plan and reserve their trips.</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R1S and BAH Customer Experience and Product teams.</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a:buSzPct val="75000"/>
            </a:pPr>
            <a:r>
              <a:rPr lang="en-US" sz="1200" dirty="0">
                <a:latin typeface="Segoe UI" panose="020B0502040204020203" pitchFamily="34" charset="0"/>
                <a:cs typeface="Segoe UI" panose="020B0502040204020203" pitchFamily="34" charset="0"/>
              </a:rPr>
              <a:t>For significant new features or design change, we will conduct user-testing with a diverse group of users. </a:t>
            </a:r>
          </a:p>
          <a:p>
            <a:pPr>
              <a:buSzPct val="75000"/>
            </a:pPr>
            <a:r>
              <a:rPr lang="en-US" sz="1200" dirty="0">
                <a:latin typeface="Segoe UI" panose="020B0502040204020203" pitchFamily="34" charset="0"/>
                <a:cs typeface="Segoe UI" panose="020B0502040204020203" pitchFamily="34" charset="0"/>
              </a:rPr>
              <a:t>Capture a baseline. Conduct interviews and focus groups with a diverse group of users to better understand the barriers to using Recreation.gov.</a:t>
            </a:r>
          </a:p>
          <a:p>
            <a:pPr>
              <a:buSzPct val="75000"/>
            </a:pPr>
            <a:r>
              <a:rPr lang="en-US" sz="1200" dirty="0">
                <a:latin typeface="Segoe UI" panose="020B0502040204020203" pitchFamily="34" charset="0"/>
                <a:cs typeface="Segoe UI" panose="020B0502040204020203" pitchFamily="34" charset="0"/>
              </a:rPr>
              <a:t>Develop strategies for removing or eliminating barriers.</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a:buSzPct val="75000"/>
            </a:pPr>
            <a:r>
              <a:rPr lang="en-US" sz="1200" dirty="0">
                <a:latin typeface="Segoe UI" panose="020B0502040204020203" pitchFamily="34" charset="0"/>
                <a:cs typeface="Segoe UI" panose="020B0502040204020203" pitchFamily="34" charset="0"/>
              </a:rPr>
              <a:t>Customer Satisfaction survey (metrics such as likelihood to recommend, task success, and qualitative feedback) with specific user groups</a:t>
            </a:r>
          </a:p>
          <a:p>
            <a:pPr>
              <a:buSzPct val="75000"/>
            </a:pPr>
            <a:r>
              <a:rPr lang="en-US" sz="1200" dirty="0">
                <a:latin typeface="Segoe UI" panose="020B0502040204020203" pitchFamily="34" charset="0"/>
                <a:cs typeface="Segoe UI" panose="020B0502040204020203" pitchFamily="34" charset="0"/>
              </a:rPr>
              <a:t>Qualitative feedback captured via interviews, focus groups, and usability testing</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a:buSzPct val="75000"/>
            </a:pPr>
            <a:r>
              <a:rPr lang="en-US" sz="1200" dirty="0">
                <a:latin typeface="Segoe UI" panose="020B0502040204020203" pitchFamily="34" charset="0"/>
                <a:cs typeface="Segoe UI" panose="020B0502040204020203" pitchFamily="34" charset="0"/>
              </a:rPr>
              <a:t>OMB approval for specific customer research initiatives.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43068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FY22 Action Update: Expanding online services</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6</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25000" lnSpcReduction="20000"/>
          </a:bodyPr>
          <a:lstStyle/>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3200" dirty="0">
                <a:latin typeface="Segoe UI" panose="020B0502040204020203" pitchFamily="34" charset="0"/>
                <a:cs typeface="Segoe UI" panose="020B0502040204020203" pitchFamily="34" charset="0"/>
              </a:rPr>
              <a:t>The demand for outdoor recreation opportunities is at an all-time high.  Expanding our services to offer more online services increases the convenience and options for our customers.  For example, we introduced a camping lottery for the high-demand Camp 4 location in Yosemite National Park to improve access and fairness.  We launched an early-access lottery feature for wilderness and climbing permits for Mount Rainier National Park which limits the number of users competing simultaneously for multi-night itineraries. In 2020, our team offered Christmas Tree permits for national forests throughout the country, which surpassed expectations.  The team plans to add other forest products like mushrooms and firewood to the menu of options for the 2021 season.  We are also planning to expand the offerings and features of the mobile app which will improve convenience as more visitors access the service through a mobile device.</a:t>
            </a:r>
          </a:p>
          <a:p>
            <a:pPr marL="114300" indent="0">
              <a:buSzPct val="75000"/>
              <a:buNone/>
            </a:pPr>
            <a:endParaRPr lang="en-US" sz="3200" dirty="0">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3200" dirty="0">
                <a:latin typeface="Segoe UI" panose="020B0502040204020203" pitchFamily="34" charset="0"/>
                <a:cs typeface="Segoe UI" panose="020B0502040204020203" pitchFamily="34" charset="0"/>
              </a:rPr>
              <a:t>Our promise is to continually improve the service. The voice of the customer helps guide where and when improvements are needed.  Now more than ever, visitors to our Federal lands and waters are seeking unique outdoor experiences, and our role is to help them connect to these spaces, while also supporting the local managers who are stewards of the lands and waters.</a:t>
            </a:r>
          </a:p>
          <a:p>
            <a:pPr marL="114300" indent="0">
              <a:buSzPct val="75000"/>
              <a:buNone/>
            </a:pPr>
            <a:endParaRPr lang="en-US" sz="3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3200" dirty="0">
                <a:latin typeface="Segoe UI" panose="020B0502040204020203" pitchFamily="34" charset="0"/>
                <a:cs typeface="Segoe UI" panose="020B0502040204020203" pitchFamily="34" charset="0"/>
              </a:rPr>
              <a:t>Customer Experience, Product, and Marketing teams</a:t>
            </a:r>
          </a:p>
          <a:p>
            <a:pPr marL="114300" indent="0">
              <a:buSzPct val="75000"/>
              <a:buNone/>
            </a:pPr>
            <a:endParaRPr lang="en-US" sz="3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a:buSzPct val="75000"/>
            </a:pPr>
            <a:r>
              <a:rPr lang="en-US" sz="3200" dirty="0">
                <a:latin typeface="Segoe UI" panose="020B0502040204020203" pitchFamily="34" charset="0"/>
                <a:cs typeface="Segoe UI" panose="020B0502040204020203" pitchFamily="34" charset="0"/>
              </a:rPr>
              <a:t>Our teams are currently working to expand the Christmas Tree permits to also include other forest products, which will launch on Oct 1, 2021.</a:t>
            </a:r>
          </a:p>
          <a:p>
            <a:pPr>
              <a:buSzPct val="75000"/>
            </a:pPr>
            <a:r>
              <a:rPr lang="en-US" sz="3200" dirty="0">
                <a:latin typeface="Segoe UI" panose="020B0502040204020203" pitchFamily="34" charset="0"/>
                <a:cs typeface="Segoe UI" panose="020B0502040204020203" pitchFamily="34" charset="0"/>
              </a:rPr>
              <a:t>Expanding services on the mobile app is an ongoing effort, and our teams will be rolling our new features throughout 2021/22.</a:t>
            </a:r>
          </a:p>
          <a:p>
            <a:pPr>
              <a:buSzPct val="75000"/>
            </a:pPr>
            <a:r>
              <a:rPr lang="en-US" sz="3200" dirty="0">
                <a:latin typeface="Segoe UI" panose="020B0502040204020203" pitchFamily="34" charset="0"/>
                <a:cs typeface="Segoe UI" panose="020B0502040204020203" pitchFamily="34" charset="0"/>
              </a:rPr>
              <a:t>We will offer new services to more locations as they identify their needs to manage visitation.</a:t>
            </a:r>
          </a:p>
          <a:p>
            <a:pPr marL="114300" indent="0">
              <a:buSzPct val="75000"/>
              <a:buNone/>
            </a:pPr>
            <a:endParaRPr lang="en-US" sz="3200" dirty="0">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a:buSzPct val="75000"/>
            </a:pPr>
            <a:r>
              <a:rPr lang="en-US" sz="3200" dirty="0">
                <a:latin typeface="Segoe UI" panose="020B0502040204020203" pitchFamily="34" charset="0"/>
                <a:cs typeface="Segoe UI" panose="020B0502040204020203" pitchFamily="34" charset="0"/>
              </a:rPr>
              <a:t>CSAT feedback (Net Promoter Score)</a:t>
            </a:r>
          </a:p>
          <a:p>
            <a:pPr>
              <a:buSzPct val="75000"/>
            </a:pPr>
            <a:r>
              <a:rPr lang="en-US" sz="3200" dirty="0">
                <a:latin typeface="Segoe UI" panose="020B0502040204020203" pitchFamily="34" charset="0"/>
                <a:cs typeface="Segoe UI" panose="020B0502040204020203" pitchFamily="34" charset="0"/>
              </a:rPr>
              <a:t>Website conversion rates</a:t>
            </a:r>
          </a:p>
          <a:p>
            <a:pPr>
              <a:buSzPct val="75000"/>
            </a:pPr>
            <a:r>
              <a:rPr lang="en-US" sz="3200" dirty="0">
                <a:latin typeface="Segoe UI" panose="020B0502040204020203" pitchFamily="34" charset="0"/>
                <a:cs typeface="Segoe UI" panose="020B0502040204020203" pitchFamily="34" charset="0"/>
              </a:rPr>
              <a:t>Reduced negative comments around lack of availability</a:t>
            </a:r>
          </a:p>
          <a:p>
            <a:pPr>
              <a:buSzPct val="75000"/>
            </a:pPr>
            <a:r>
              <a:rPr lang="en-US" sz="3200" dirty="0">
                <a:latin typeface="Segoe UI" panose="020B0502040204020203" pitchFamily="34" charset="0"/>
                <a:cs typeface="Segoe UI" panose="020B0502040204020203" pitchFamily="34" charset="0"/>
              </a:rPr>
              <a:t>Contact Center call volume (indicating increased ability to self-serve)	</a:t>
            </a:r>
          </a:p>
          <a:p>
            <a:pPr marL="114300" indent="0">
              <a:buSzPct val="75000"/>
              <a:buNone/>
            </a:pPr>
            <a:endParaRPr lang="en-US" sz="3200" dirty="0">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3200" dirty="0">
                <a:latin typeface="Segoe UI" panose="020B0502040204020203" pitchFamily="34" charset="0"/>
                <a:cs typeface="Segoe UI" panose="020B0502040204020203" pitchFamily="34" charset="0"/>
              </a:rPr>
              <a:t>Our teams are prepared to implement these actions.</a:t>
            </a:r>
          </a:p>
          <a:p>
            <a:pPr marL="114300" indent="0">
              <a:buSzPct val="75000"/>
              <a:buNone/>
            </a:pPr>
            <a:endParaRPr lang="en-US" sz="3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22123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FY23 Commit to Action: Implement a data standard for all Federal land agencies managing campgrounds</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7</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47500" lnSpcReduction="20000"/>
          </a:bodyPr>
          <a:lstStyle/>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None/>
            </a:pPr>
            <a:r>
              <a:rPr lang="en-US" sz="1600" dirty="0">
                <a:latin typeface="Segoe UI" panose="020B0502040204020203" pitchFamily="34" charset="0"/>
                <a:cs typeface="Segoe UI" panose="020B0502040204020203" pitchFamily="34" charset="0"/>
              </a:rPr>
              <a:t>Implement a widely accepted data standard for all Federal land agencies that manage campgrounds which will make it easier for campground information to be accessed, exchanged, and used among agencies and by the public.  The data standard will apply to all federal land agencies.</a:t>
            </a:r>
          </a:p>
          <a:p>
            <a:pPr marL="114300" indent="0">
              <a:buSzPct val="75000"/>
              <a:buNone/>
            </a:pPr>
            <a:endParaRPr lang="en-US" sz="1600" dirty="0">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Why is this a priority?</a:t>
            </a:r>
          </a:p>
          <a:p>
            <a:pPr marL="114300" indent="0">
              <a:buNone/>
            </a:pPr>
            <a:r>
              <a:rPr lang="en-US" sz="1600" dirty="0">
                <a:latin typeface="Segoe UI" panose="020B0502040204020203" pitchFamily="34" charset="0"/>
                <a:cs typeface="Segoe UI" panose="020B0502040204020203" pitchFamily="34" charset="0"/>
              </a:rPr>
              <a:t>The </a:t>
            </a:r>
            <a:r>
              <a:rPr lang="en-US" sz="1600" b="1" dirty="0">
                <a:latin typeface="Segoe UI" panose="020B0502040204020203" pitchFamily="34" charset="0"/>
                <a:cs typeface="Segoe UI" panose="020B0502040204020203" pitchFamily="34" charset="0"/>
              </a:rPr>
              <a:t>Federal Camping Data Standard (FCDS):</a:t>
            </a:r>
            <a:endParaRPr lang="en-US" sz="1600" dirty="0">
              <a:latin typeface="Segoe UI" panose="020B0502040204020203" pitchFamily="34" charset="0"/>
              <a:cs typeface="Segoe UI" panose="020B0502040204020203" pitchFamily="34" charset="0"/>
            </a:endParaRPr>
          </a:p>
          <a:p>
            <a:pPr>
              <a:buSzPct val="75000"/>
            </a:pPr>
            <a:r>
              <a:rPr lang="en-US" sz="1700" dirty="0">
                <a:latin typeface="Segoe UI" panose="020B0502040204020203" pitchFamily="34" charset="0"/>
                <a:cs typeface="Segoe UI" panose="020B0502040204020203" pitchFamily="34" charset="0"/>
              </a:rPr>
              <a:t>Identifies a common set of standardized terminology that can be consistently applied to a core set of campground information.</a:t>
            </a:r>
          </a:p>
          <a:p>
            <a:pPr lvl="0">
              <a:buSzPct val="75000"/>
            </a:pPr>
            <a:r>
              <a:rPr lang="en-US" sz="1700" dirty="0">
                <a:latin typeface="Segoe UI" panose="020B0502040204020203" pitchFamily="34" charset="0"/>
                <a:cs typeface="Segoe UI" panose="020B0502040204020203" pitchFamily="34" charset="0"/>
              </a:rPr>
              <a:t>Can be incorporated into existing databases and/or used to crosswalk existing agency data to enable combining or sharing information at a Federal/multi-jurisdictional level.</a:t>
            </a:r>
          </a:p>
          <a:p>
            <a:pPr lvl="0">
              <a:buSzPct val="75000"/>
            </a:pPr>
            <a:r>
              <a:rPr lang="en-US" sz="1700" dirty="0">
                <a:latin typeface="Segoe UI" panose="020B0502040204020203" pitchFamily="34" charset="0"/>
                <a:cs typeface="Segoe UI" panose="020B0502040204020203" pitchFamily="34" charset="0"/>
              </a:rPr>
              <a:t>Contributes to the Federal Government's ongoing pursuit of improving efficiency.</a:t>
            </a:r>
          </a:p>
          <a:p>
            <a:pPr marL="114300" indent="0">
              <a:buSzPct val="75000"/>
              <a:buNone/>
            </a:pPr>
            <a:endParaRPr lang="en-US" sz="1600" dirty="0">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600" dirty="0">
                <a:latin typeface="Segoe UI" panose="020B0502040204020203" pitchFamily="34" charset="0"/>
                <a:cs typeface="Segoe UI" panose="020B0502040204020203" pitchFamily="34" charset="0"/>
              </a:rPr>
              <a:t>Recreation One Stop and Booz Allen Teams are taking a lead role among data stewards for all of the participating federal agencies.</a:t>
            </a:r>
          </a:p>
          <a:p>
            <a:pPr marL="114300" indent="0">
              <a:buSzPct val="75000"/>
              <a:buNone/>
            </a:pPr>
            <a:endParaRPr lang="en-US" sz="16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a:buSzPct val="75000"/>
            </a:pPr>
            <a:r>
              <a:rPr lang="en-US" sz="1600" dirty="0">
                <a:latin typeface="Segoe UI" panose="020B0502040204020203" pitchFamily="34" charset="0"/>
                <a:cs typeface="Segoe UI" panose="020B0502040204020203" pitchFamily="34" charset="0"/>
              </a:rPr>
              <a:t>Host and maintain a central repository for the </a:t>
            </a:r>
            <a:r>
              <a:rPr lang="en-US" sz="1600" dirty="0">
                <a:latin typeface="Segoe UI" panose="020B0502040204020203" pitchFamily="34" charset="0"/>
                <a:cs typeface="Segoe UI" panose="020B0502040204020203" pitchFamily="34" charset="0"/>
                <a:hlinkClick r:id="rId3"/>
              </a:rPr>
              <a:t>Federal Campground Data Standards </a:t>
            </a:r>
            <a:r>
              <a:rPr lang="en-US" sz="1600" dirty="0">
                <a:latin typeface="Segoe UI" panose="020B0502040204020203" pitchFamily="34" charset="0"/>
                <a:cs typeface="Segoe UI" panose="020B0502040204020203" pitchFamily="34" charset="0"/>
              </a:rPr>
              <a:t>documentation.</a:t>
            </a:r>
          </a:p>
          <a:p>
            <a:pPr>
              <a:buSzPct val="75000"/>
            </a:pPr>
            <a:r>
              <a:rPr lang="en-US" sz="1600" dirty="0">
                <a:latin typeface="Segoe UI" panose="020B0502040204020203" pitchFamily="34" charset="0"/>
                <a:cs typeface="Segoe UI" panose="020B0502040204020203" pitchFamily="34" charset="0"/>
              </a:rPr>
              <a:t>Convene the interagency data steward group quarterly to review, provide feedback and modify the standards as appropriate and needed. </a:t>
            </a:r>
          </a:p>
          <a:p>
            <a:pPr>
              <a:buSzPct val="75000"/>
            </a:pPr>
            <a:r>
              <a:rPr lang="en-US" sz="1600" dirty="0">
                <a:latin typeface="Segoe UI" panose="020B0502040204020203" pitchFamily="34" charset="0"/>
                <a:cs typeface="Segoe UI" panose="020B0502040204020203" pitchFamily="34" charset="0"/>
              </a:rPr>
              <a:t>Ensure Recreation.gov displays the data appropriately to the public.</a:t>
            </a:r>
          </a:p>
          <a:p>
            <a:pPr marL="114300" indent="0">
              <a:buSzPct val="75000"/>
              <a:buNone/>
            </a:pPr>
            <a:endParaRPr lang="en-US" sz="1600" dirty="0">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a:buSzPct val="75000"/>
            </a:pPr>
            <a:r>
              <a:rPr lang="en-US" sz="1600" dirty="0">
                <a:latin typeface="Segoe UI" panose="020B0502040204020203" pitchFamily="34" charset="0"/>
                <a:cs typeface="Segoe UI" panose="020B0502040204020203" pitchFamily="34" charset="0"/>
              </a:rPr>
              <a:t>Reduced confusion among customers about campground amenities and features across all agencies, which can be monitored from Contact Center and website survey results.</a:t>
            </a:r>
          </a:p>
          <a:p>
            <a:pPr>
              <a:buSzPct val="75000"/>
            </a:pPr>
            <a:r>
              <a:rPr lang="en-US" sz="1600" dirty="0">
                <a:latin typeface="Segoe UI" panose="020B0502040204020203" pitchFamily="34" charset="0"/>
                <a:cs typeface="Segoe UI" panose="020B0502040204020203" pitchFamily="34" charset="0"/>
              </a:rPr>
              <a:t>Increased satisfaction among visitors measured through website and Contact Center customer satisfaction surveys.</a:t>
            </a:r>
          </a:p>
          <a:p>
            <a:pPr>
              <a:buSzPct val="75000"/>
            </a:pPr>
            <a:r>
              <a:rPr lang="en-US" sz="1600" dirty="0">
                <a:solidFill>
                  <a:schemeClr val="tx1"/>
                </a:solidFill>
                <a:latin typeface="Segoe UI" panose="020B0502040204020203" pitchFamily="34" charset="0"/>
                <a:cs typeface="Segoe UI" panose="020B0502040204020203" pitchFamily="34" charset="0"/>
              </a:rPr>
              <a:t>Contact Center call volume (indicating increased ability to self-serve)	</a:t>
            </a:r>
          </a:p>
          <a:p>
            <a:pPr marL="114300" indent="0">
              <a:buSzPct val="75000"/>
              <a:buNone/>
            </a:pPr>
            <a:endParaRPr lang="en-US" sz="1600" dirty="0">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What do you need to make this happen?</a:t>
            </a:r>
          </a:p>
          <a:p>
            <a:pPr>
              <a:buSzPct val="75000"/>
            </a:pPr>
            <a:r>
              <a:rPr lang="en-US" sz="1600" dirty="0">
                <a:latin typeface="Segoe UI" panose="020B0502040204020203" pitchFamily="34" charset="0"/>
                <a:cs typeface="Segoe UI" panose="020B0502040204020203" pitchFamily="34" charset="0"/>
              </a:rPr>
              <a:t>We have the measuring tools in place to collect this information.</a:t>
            </a:r>
          </a:p>
        </p:txBody>
      </p:sp>
    </p:spTree>
    <p:extLst>
      <p:ext uri="{BB962C8B-B14F-4D97-AF65-F5344CB8AC3E}">
        <p14:creationId xmlns:p14="http://schemas.microsoft.com/office/powerpoint/2010/main" val="1705779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FY23 Commit to Action: Personalize Recreation.gov</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8</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775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Personalization and accelerators to improve the experience of visitors who create a </a:t>
            </a:r>
            <a:r>
              <a:rPr lang="en-US" sz="1200" dirty="0" err="1">
                <a:latin typeface="Segoe UI" panose="020B0502040204020203" pitchFamily="34" charset="0"/>
                <a:cs typeface="Segoe UI" panose="020B0502040204020203" pitchFamily="34" charset="0"/>
              </a:rPr>
              <a:t>Recreation.gov</a:t>
            </a:r>
            <a:r>
              <a:rPr lang="en-US" sz="1200" dirty="0">
                <a:latin typeface="Segoe UI" panose="020B0502040204020203" pitchFamily="34" charset="0"/>
                <a:cs typeface="Segoe UI" panose="020B0502040204020203" pitchFamily="34" charset="0"/>
              </a:rPr>
              <a:t> account.</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panose="020B0502040204020203" pitchFamily="34" charset="0"/>
                <a:cs typeface="Segoe UI" panose="020B0502040204020203" pitchFamily="34" charset="0"/>
              </a:rPr>
              <a:t>More than 25% of our website visitors use Recreation.gov at least once a month; about half of those visit one or more times per week. We should use the information those visitors have provided to improve and streamline the experience of these return visitors.  </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Customer Experience, Product, and Marketing teams</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a:buSzPct val="75000"/>
              <a:buFontTx/>
              <a:buChar char="-"/>
            </a:pPr>
            <a:r>
              <a:rPr lang="en-US" sz="1200" dirty="0">
                <a:latin typeface="Segoe UI" panose="020B0502040204020203" pitchFamily="34" charset="0"/>
                <a:cs typeface="Segoe UI" panose="020B0502040204020203" pitchFamily="34" charset="0"/>
              </a:rPr>
              <a:t>Make viewing history accessible from the global navigation and/or home page</a:t>
            </a:r>
          </a:p>
          <a:p>
            <a:pPr>
              <a:buSzPct val="75000"/>
              <a:buFontTx/>
              <a:buChar char="-"/>
            </a:pPr>
            <a:r>
              <a:rPr lang="en-US" sz="1200" dirty="0">
                <a:latin typeface="Segoe UI" panose="020B0502040204020203" pitchFamily="34" charset="0"/>
                <a:cs typeface="Segoe UI" panose="020B0502040204020203" pitchFamily="34" charset="0"/>
              </a:rPr>
              <a:t>Expand Trip Preferences options</a:t>
            </a:r>
          </a:p>
          <a:p>
            <a:pPr>
              <a:buSzPct val="75000"/>
              <a:buFontTx/>
              <a:buChar char="-"/>
            </a:pPr>
            <a:r>
              <a:rPr lang="en-US" sz="1200" dirty="0">
                <a:latin typeface="Segoe UI" panose="020B0502040204020203" pitchFamily="34" charset="0"/>
                <a:cs typeface="Segoe UI" panose="020B0502040204020203" pitchFamily="34" charset="0"/>
              </a:rPr>
              <a:t>Incorporate the visitors Trip Preferences in the homepage, gateway and recommendation content.  </a:t>
            </a:r>
          </a:p>
          <a:p>
            <a:pPr>
              <a:buSzPct val="75000"/>
              <a:buFontTx/>
              <a:buChar char="-"/>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a:buSzPct val="75000"/>
              <a:buFontTx/>
              <a:buChar char="-"/>
            </a:pPr>
            <a:r>
              <a:rPr lang="en-US" sz="1200" dirty="0">
                <a:latin typeface="Segoe UI" panose="020B0502040204020203" pitchFamily="34" charset="0"/>
                <a:cs typeface="Segoe UI" panose="020B0502040204020203" pitchFamily="34" charset="0"/>
              </a:rPr>
              <a:t>Conversion Rate</a:t>
            </a:r>
          </a:p>
          <a:p>
            <a:pPr>
              <a:buSzPct val="75000"/>
              <a:buFontTx/>
              <a:buChar char="-"/>
            </a:pPr>
            <a:r>
              <a:rPr lang="en-US" sz="1200" dirty="0">
                <a:latin typeface="Segoe UI" panose="020B0502040204020203" pitchFamily="34" charset="0"/>
                <a:cs typeface="Segoe UI" panose="020B0502040204020203" pitchFamily="34" charset="0"/>
              </a:rPr>
              <a:t>CSAT (Net Promoter Score)</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More detailed requirements, informed by customer research into what would be most helpful and how they would like to access these personalization options.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04236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txBox="1">
            <a:spLocks noGrp="1"/>
          </p:cNvSpPr>
          <p:nvPr>
            <p:ph type="title"/>
          </p:nvPr>
        </p:nvSpPr>
        <p:spPr>
          <a:xfrm>
            <a:off x="261970" y="4059131"/>
            <a:ext cx="8686800" cy="8418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br>
              <a:rPr lang="en-US" sz="2700" dirty="0">
                <a:latin typeface="Segoe UI" panose="020B0502040204020203" pitchFamily="34" charset="0"/>
                <a:cs typeface="Segoe UI" panose="020B0502040204020203" pitchFamily="34" charset="0"/>
              </a:rPr>
            </a:br>
            <a:br>
              <a:rPr lang="en-US" sz="2700" dirty="0">
                <a:latin typeface="Segoe UI" panose="020B0502040204020203" pitchFamily="34" charset="0"/>
                <a:cs typeface="Segoe UI" panose="020B0502040204020203" pitchFamily="34" charset="0"/>
              </a:rPr>
            </a:br>
            <a:r>
              <a:rPr lang="en-US" sz="2700" dirty="0">
                <a:latin typeface="Segoe UI" panose="020B0502040204020203" pitchFamily="34" charset="0"/>
                <a:cs typeface="Segoe UI" panose="020B0502040204020203" pitchFamily="34" charset="0"/>
              </a:rPr>
              <a:t>https://performance.gov/cx</a:t>
            </a:r>
            <a:br>
              <a:rPr lang="en-US" dirty="0">
                <a:latin typeface="Segoe UI" panose="020B0502040204020203" pitchFamily="34" charset="0"/>
                <a:cs typeface="Segoe UI" panose="020B0502040204020203" pitchFamily="34" charset="0"/>
              </a:rPr>
            </a:br>
            <a:endParaRPr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53081606"/>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4429</TotalTime>
  <Words>1840</Words>
  <Application>Microsoft Office PowerPoint</Application>
  <PresentationFormat>On-screen Show (16:9)</PresentationFormat>
  <Paragraphs>125</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Public Sans Thin</vt:lpstr>
      <vt:lpstr>Segoe UI</vt:lpstr>
      <vt:lpstr>Public Sans</vt:lpstr>
      <vt:lpstr>Arial</vt:lpstr>
      <vt:lpstr>Simple Light</vt:lpstr>
      <vt:lpstr>FY23 CX Action Plan Recreation One Stop/Recreation.gov US Department of Agriculture</vt:lpstr>
      <vt:lpstr>FY21 Capacity Assessment Reflection Summary</vt:lpstr>
      <vt:lpstr>Adapting Service During a Global Pandemic</vt:lpstr>
      <vt:lpstr>HISP Equity Reflection</vt:lpstr>
      <vt:lpstr>FY22 Action Update: Customer Research</vt:lpstr>
      <vt:lpstr>FY22 Action Update: Expanding online services</vt:lpstr>
      <vt:lpstr>FY23 Commit to Action: Implement a data standard for all Federal land agencies managing campgrounds</vt:lpstr>
      <vt:lpstr>FY23 Commit to Action: Personalize Recreation.gov</vt:lpstr>
      <vt:lpstr>  https://performance.gov/cx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Agencies On The Equity Assessment</dc:title>
  <dc:creator>Boland, Amira C. EOP/OMB</dc:creator>
  <cp:lastModifiedBy>Link, Josie</cp:lastModifiedBy>
  <cp:revision>76</cp:revision>
  <dcterms:modified xsi:type="dcterms:W3CDTF">2022-01-26T20:31:01Z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2022-01-26T20:27:39Z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3e48b170-9575-47a3-8922-c32b5ef6d009</vt:lpwstr>
  </property>
  <property fmtid="{D5CDD505-2E9C-101B-9397-08002B2CF9AE}" pid="8" name="MSIP_Label_ea60d57e-af5b-4752-ac57-3e4f28ca11dc_ContentBits">
    <vt:lpwstr>0</vt:lpwstr>
  </property>
</Properties>
</file>