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4"/>
  </p:sldMasterIdLst>
  <p:notesMasterIdLst>
    <p:notesMasterId r:id="rId15"/>
  </p:notesMasterIdLst>
  <p:sldIdLst>
    <p:sldId id="256" r:id="rId5"/>
    <p:sldId id="292" r:id="rId6"/>
    <p:sldId id="302" r:id="rId7"/>
    <p:sldId id="293" r:id="rId8"/>
    <p:sldId id="294" r:id="rId9"/>
    <p:sldId id="299" r:id="rId10"/>
    <p:sldId id="300" r:id="rId11"/>
    <p:sldId id="296" r:id="rId12"/>
    <p:sldId id="301" r:id="rId13"/>
    <p:sldId id="303"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Public Sans" panose="020B0604020202020204" charset="0"/>
      <p:regular r:id="rId20"/>
      <p:bold r:id="rId21"/>
      <p:italic r:id="rId22"/>
      <p:boldItalic r:id="rId23"/>
    </p:embeddedFont>
    <p:embeddedFont>
      <p:font typeface="Public Sans Thin" panose="020B0604020202020204" charset="0"/>
      <p:regular r:id="rId24"/>
      <p:bold r:id="rId25"/>
      <p:italic r:id="rId26"/>
      <p:boldItalic r:id="rId27"/>
    </p:embeddedFont>
    <p:embeddedFont>
      <p:font typeface="Quire Sans" panose="020B0502040400020003" pitchFamily="34" charset="0"/>
      <p:regular r:id="rId28"/>
      <p:bold r:id="rId29"/>
      <p:italic r:id="rId30"/>
      <p:boldItalic r:id="rId31"/>
    </p:embeddedFont>
    <p:embeddedFont>
      <p:font typeface="Segoe UI" panose="020B0502040204020203" pitchFamily="34" charset="0"/>
      <p:regular r:id="rId32"/>
      <p:bold r:id="rId33"/>
      <p:italic r:id="rId34"/>
      <p:boldItalic r:id="rId35"/>
    </p:embeddedFont>
    <p:embeddedFont>
      <p:font typeface="Source Sans Pro" panose="020B0503030403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land, Amira C. EOP/OMB" initials="BACE" lastIdx="1" clrIdx="0">
    <p:extLst>
      <p:ext uri="{19B8F6BF-5375-455C-9EA6-DF929625EA0E}">
        <p15:presenceInfo xmlns:p15="http://schemas.microsoft.com/office/powerpoint/2012/main" userId="Boland, Amira C. EOP/OM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622"/>
    <a:srgbClr val="E42628"/>
    <a:srgbClr val="A8F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32" d="100"/>
          <a:sy n="132" d="100"/>
        </p:scale>
        <p:origin x="93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font" Target="fonts/font24.fntdata"/><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font" Target="fonts/font16.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bf63b959ed_1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bf63b959ed_1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c8189809f2_0_32:notes"/>
          <p:cNvSpPr>
            <a:spLocks noGrp="1" noRot="1" noChangeAspect="1"/>
          </p:cNvSpPr>
          <p:nvPr>
            <p:ph type="sldImg" idx="2"/>
          </p:nvPr>
        </p:nvSpPr>
        <p:spPr>
          <a:xfrm>
            <a:off x="304800" y="650875"/>
            <a:ext cx="5791200" cy="3257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c8189809f2_0_32:notes"/>
          <p:cNvSpPr txBox="1">
            <a:spLocks noGrp="1"/>
          </p:cNvSpPr>
          <p:nvPr>
            <p:ph type="body" idx="1"/>
          </p:nvPr>
        </p:nvSpPr>
        <p:spPr>
          <a:xfrm>
            <a:off x="640080" y="4126230"/>
            <a:ext cx="5120640" cy="3909060"/>
          </a:xfrm>
          <a:prstGeom prst="rect">
            <a:avLst/>
          </a:prstGeom>
        </p:spPr>
        <p:txBody>
          <a:bodyPr spcFirstLastPara="1" wrap="square" lIns="86195" tIns="86195" rIns="86195" bIns="86195" anchor="t" anchorCtr="0">
            <a:noAutofit/>
          </a:bodyPr>
          <a:lstStyle/>
          <a:p>
            <a:pPr marL="0" indent="0">
              <a:buNone/>
            </a:pPr>
            <a:endParaRPr/>
          </a:p>
        </p:txBody>
      </p:sp>
    </p:spTree>
    <p:extLst>
      <p:ext uri="{BB962C8B-B14F-4D97-AF65-F5344CB8AC3E}">
        <p14:creationId xmlns:p14="http://schemas.microsoft.com/office/powerpoint/2010/main" val="2041251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f63b959ed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f63b959ed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1805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f63b959ed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f63b959ed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7180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f63b959ed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f63b959ed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2736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f63b959ed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f63b959ed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94302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f63b959ed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f63b959ed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0653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f63b959ed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f63b959ed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4778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f63b959ed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f63b959ed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5386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f63b959ed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f63b959ed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2967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b="1" i="0">
                <a:latin typeface="Arial" panose="020B0604020202020204" pitchFamily="34" charset="0"/>
                <a:cs typeface="Arial" panose="020B060402020202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b="1" i="0">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12" name="Google Shape;12;p2"/>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A7B17"/>
          </p15:clr>
        </p15:guide>
        <p15:guide id="2" pos="144">
          <p15:clr>
            <a:srgbClr val="FA7B17"/>
          </p15:clr>
        </p15:guide>
        <p15:guide id="3" orient="horz" pos="144">
          <p15:clr>
            <a:srgbClr val="FA7B17"/>
          </p15:clr>
        </p15:guide>
        <p15:guide id="4" pos="5616">
          <p15:clr>
            <a:srgbClr val="FA7B17"/>
          </p15:clr>
        </p15:guide>
        <p15:guide id="5" orient="horz" pos="3096">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13"/>
        <p:cNvGrpSpPr/>
        <p:nvPr/>
      </p:nvGrpSpPr>
      <p:grpSpPr>
        <a:xfrm>
          <a:off x="0" y="0"/>
          <a:ext cx="0" cy="0"/>
          <a:chOff x="0" y="0"/>
          <a:chExt cx="0" cy="0"/>
        </a:xfrm>
      </p:grpSpPr>
      <p:pic>
        <p:nvPicPr>
          <p:cNvPr id="14" name="Google Shape;14;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5" name="Google Shape;15;p3"/>
          <p:cNvSpPr txBox="1">
            <a:spLocks noGrp="1"/>
          </p:cNvSpPr>
          <p:nvPr>
            <p:ph type="ctrTitle"/>
          </p:nvPr>
        </p:nvSpPr>
        <p:spPr>
          <a:xfrm>
            <a:off x="228600" y="228600"/>
            <a:ext cx="8686800" cy="1850700"/>
          </a:xfrm>
          <a:prstGeom prst="rect">
            <a:avLst/>
          </a:prstGeom>
        </p:spPr>
        <p:txBody>
          <a:bodyPr spcFirstLastPara="1" wrap="square" lIns="91425" tIns="91425" rIns="91425" bIns="91425" anchor="b" anchorCtr="0">
            <a:normAutofit/>
          </a:bodyPr>
          <a:lstStyle>
            <a:lvl1pPr lvl="0" rtl="0">
              <a:lnSpc>
                <a:spcPct val="80000"/>
              </a:lnSpc>
              <a:spcBef>
                <a:spcPts val="0"/>
              </a:spcBef>
              <a:spcAft>
                <a:spcPts val="0"/>
              </a:spcAft>
              <a:buSzPts val="5200"/>
              <a:buFont typeface="Public Sans Thin"/>
              <a:buNone/>
              <a:defRPr sz="5200" b="1" i="0">
                <a:latin typeface="Arial" panose="020B0604020202020204" pitchFamily="34" charset="0"/>
                <a:ea typeface="Arial" panose="020B0604020202020204" pitchFamily="34" charset="0"/>
                <a:cs typeface="Arial" panose="020B0604020202020204" pitchFamily="34" charset="0"/>
                <a:sym typeface="Public Sans Thin"/>
              </a:defRPr>
            </a:lvl1pPr>
            <a:lvl2pPr lvl="1" rtl="0">
              <a:spcBef>
                <a:spcPts val="0"/>
              </a:spcBef>
              <a:spcAft>
                <a:spcPts val="0"/>
              </a:spcAft>
              <a:buSzPts val="5200"/>
              <a:buFont typeface="Public Sans Thin"/>
              <a:buNone/>
              <a:defRPr sz="5200" b="0">
                <a:latin typeface="Public Sans Thin"/>
                <a:ea typeface="Public Sans Thin"/>
                <a:cs typeface="Public Sans Thin"/>
                <a:sym typeface="Public Sans Thin"/>
              </a:defRPr>
            </a:lvl2pPr>
            <a:lvl3pPr lvl="2" rtl="0">
              <a:spcBef>
                <a:spcPts val="0"/>
              </a:spcBef>
              <a:spcAft>
                <a:spcPts val="0"/>
              </a:spcAft>
              <a:buSzPts val="5200"/>
              <a:buFont typeface="Public Sans Thin"/>
              <a:buNone/>
              <a:defRPr sz="5200" b="0">
                <a:latin typeface="Public Sans Thin"/>
                <a:ea typeface="Public Sans Thin"/>
                <a:cs typeface="Public Sans Thin"/>
                <a:sym typeface="Public Sans Thin"/>
              </a:defRPr>
            </a:lvl3pPr>
            <a:lvl4pPr lvl="3" rtl="0">
              <a:spcBef>
                <a:spcPts val="0"/>
              </a:spcBef>
              <a:spcAft>
                <a:spcPts val="0"/>
              </a:spcAft>
              <a:buSzPts val="5200"/>
              <a:buFont typeface="Public Sans Thin"/>
              <a:buNone/>
              <a:defRPr sz="5200" b="0">
                <a:latin typeface="Public Sans Thin"/>
                <a:ea typeface="Public Sans Thin"/>
                <a:cs typeface="Public Sans Thin"/>
                <a:sym typeface="Public Sans Thin"/>
              </a:defRPr>
            </a:lvl4pPr>
            <a:lvl5pPr lvl="4" rtl="0">
              <a:spcBef>
                <a:spcPts val="0"/>
              </a:spcBef>
              <a:spcAft>
                <a:spcPts val="0"/>
              </a:spcAft>
              <a:buSzPts val="5200"/>
              <a:buFont typeface="Public Sans Thin"/>
              <a:buNone/>
              <a:defRPr sz="5200" b="0">
                <a:latin typeface="Public Sans Thin"/>
                <a:ea typeface="Public Sans Thin"/>
                <a:cs typeface="Public Sans Thin"/>
                <a:sym typeface="Public Sans Thin"/>
              </a:defRPr>
            </a:lvl5pPr>
            <a:lvl6pPr lvl="5" rtl="0">
              <a:spcBef>
                <a:spcPts val="0"/>
              </a:spcBef>
              <a:spcAft>
                <a:spcPts val="0"/>
              </a:spcAft>
              <a:buSzPts val="5200"/>
              <a:buFont typeface="Public Sans Thin"/>
              <a:buNone/>
              <a:defRPr sz="5200" b="0">
                <a:latin typeface="Public Sans Thin"/>
                <a:ea typeface="Public Sans Thin"/>
                <a:cs typeface="Public Sans Thin"/>
                <a:sym typeface="Public Sans Thin"/>
              </a:defRPr>
            </a:lvl6pPr>
            <a:lvl7pPr lvl="6" rtl="0">
              <a:spcBef>
                <a:spcPts val="0"/>
              </a:spcBef>
              <a:spcAft>
                <a:spcPts val="0"/>
              </a:spcAft>
              <a:buSzPts val="5200"/>
              <a:buFont typeface="Public Sans Thin"/>
              <a:buNone/>
              <a:defRPr sz="5200" b="0">
                <a:latin typeface="Public Sans Thin"/>
                <a:ea typeface="Public Sans Thin"/>
                <a:cs typeface="Public Sans Thin"/>
                <a:sym typeface="Public Sans Thin"/>
              </a:defRPr>
            </a:lvl7pPr>
            <a:lvl8pPr lvl="7" rtl="0">
              <a:spcBef>
                <a:spcPts val="0"/>
              </a:spcBef>
              <a:spcAft>
                <a:spcPts val="0"/>
              </a:spcAft>
              <a:buSzPts val="5200"/>
              <a:buFont typeface="Public Sans Thin"/>
              <a:buNone/>
              <a:defRPr sz="5200" b="0">
                <a:latin typeface="Public Sans Thin"/>
                <a:ea typeface="Public Sans Thin"/>
                <a:cs typeface="Public Sans Thin"/>
                <a:sym typeface="Public Sans Thin"/>
              </a:defRPr>
            </a:lvl8pPr>
            <a:lvl9pPr lvl="8" rtl="0">
              <a:spcBef>
                <a:spcPts val="0"/>
              </a:spcBef>
              <a:spcAft>
                <a:spcPts val="0"/>
              </a:spcAft>
              <a:buSzPts val="5200"/>
              <a:buFont typeface="Public Sans Thin"/>
              <a:buNone/>
              <a:defRPr sz="5200" b="0">
                <a:latin typeface="Public Sans Thin"/>
                <a:ea typeface="Public Sans Thin"/>
                <a:cs typeface="Public Sans Thin"/>
                <a:sym typeface="Public Sans Thin"/>
              </a:defRPr>
            </a:lvl9pPr>
          </a:lstStyle>
          <a:p>
            <a:endParaRPr dirty="0"/>
          </a:p>
        </p:txBody>
      </p:sp>
      <p:sp>
        <p:nvSpPr>
          <p:cNvPr id="16" name="Google Shape;16;p3"/>
          <p:cNvSpPr txBox="1">
            <a:spLocks noGrp="1"/>
          </p:cNvSpPr>
          <p:nvPr>
            <p:ph type="subTitle" idx="1"/>
          </p:nvPr>
        </p:nvSpPr>
        <p:spPr>
          <a:xfrm>
            <a:off x="228600" y="2119750"/>
            <a:ext cx="8603700" cy="792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2800" b="1" i="0">
                <a:latin typeface="Arial" panose="020B0604020202020204" pitchFamily="34" charset="0"/>
                <a:cs typeface="Arial" panose="020B0604020202020204" pitchFamily="34" charset="0"/>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dirty="0"/>
          </a:p>
        </p:txBody>
      </p:sp>
    </p:spTree>
  </p:cSld>
  <p:clrMapOvr>
    <a:masterClrMapping/>
  </p:clrMapOvr>
  <p:extLst>
    <p:ext uri="{DCECCB84-F9BA-43D5-87BE-67443E8EF086}">
      <p15:sldGuideLst xmlns:p15="http://schemas.microsoft.com/office/powerpoint/2012/main">
        <p15:guide id="1" orient="horz" pos="2232">
          <p15:clr>
            <a:srgbClr val="FA7B17"/>
          </p15:clr>
        </p15:guide>
        <p15:guide id="2" pos="2880">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57200" y="0"/>
            <a:ext cx="8375100" cy="907200"/>
          </a:xfrm>
          <a:prstGeom prst="rect">
            <a:avLst/>
          </a:prstGeom>
        </p:spPr>
        <p:txBody>
          <a:bodyPr spcFirstLastPara="1" wrap="square" lIns="91425" tIns="91425" rIns="91425" bIns="0" anchor="b" anchorCtr="0">
            <a:normAutofit/>
          </a:bodyPr>
          <a:lstStyle>
            <a:lvl1pPr lvl="0">
              <a:spcBef>
                <a:spcPts val="0"/>
              </a:spcBef>
              <a:spcAft>
                <a:spcPts val="0"/>
              </a:spcAft>
              <a:buSzPts val="2800"/>
              <a:buNone/>
              <a:defRPr b="1" i="0">
                <a:latin typeface="Arial" panose="020B0604020202020204" pitchFamily="34" charset="0"/>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37" name="Google Shape;37;p8"/>
          <p:cNvSpPr txBox="1">
            <a:spLocks noGrp="1"/>
          </p:cNvSpPr>
          <p:nvPr>
            <p:ph type="body" idx="1"/>
          </p:nvPr>
        </p:nvSpPr>
        <p:spPr>
          <a:xfrm>
            <a:off x="466025" y="1152475"/>
            <a:ext cx="83664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b="0" i="0">
                <a:latin typeface="Arial" panose="020B0604020202020204" pitchFamily="34" charset="0"/>
                <a:cs typeface="Arial" panose="020B0604020202020204" pitchFamily="34" charset="0"/>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
        <p:nvSpPr>
          <p:cNvPr id="38" name="Google Shape;38;p8"/>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0" name="Google Shape;40;p8"/>
          <p:cNvSpPr/>
          <p:nvPr/>
        </p:nvSpPr>
        <p:spPr>
          <a:xfrm>
            <a:off x="0" y="0"/>
            <a:ext cx="233100" cy="874800"/>
          </a:xfrm>
          <a:prstGeom prst="rect">
            <a:avLst/>
          </a:prstGeom>
          <a:solidFill>
            <a:srgbClr val="A8F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8"/>
          <p:cNvSpPr/>
          <p:nvPr/>
        </p:nvSpPr>
        <p:spPr>
          <a:xfrm>
            <a:off x="-8475" y="4814100"/>
            <a:ext cx="7296600" cy="100800"/>
          </a:xfrm>
          <a:prstGeom prst="rect">
            <a:avLst/>
          </a:prstGeom>
          <a:solidFill>
            <a:srgbClr val="F1F3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8"/>
          <p:cNvSpPr/>
          <p:nvPr/>
        </p:nvSpPr>
        <p:spPr>
          <a:xfrm>
            <a:off x="-8475" y="4641100"/>
            <a:ext cx="6274800" cy="100800"/>
          </a:xfrm>
          <a:prstGeom prst="rect">
            <a:avLst/>
          </a:prstGeom>
          <a:solidFill>
            <a:srgbClr val="F1F3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551">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228600" y="445025"/>
            <a:ext cx="86037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b="1" i="0">
                <a:latin typeface="Arial" panose="020B0604020202020204" pitchFamily="34" charset="0"/>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51" name="Google Shape;51;p10"/>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b="1" i="0">
                <a:latin typeface="Arial" panose="020B0604020202020204" pitchFamily="34" charset="0"/>
                <a:cs typeface="Arial" panose="020B0604020202020204" pitchFamily="34"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dirty="0"/>
          </a:p>
        </p:txBody>
      </p:sp>
      <p:sp>
        <p:nvSpPr>
          <p:cNvPr id="60" name="Google Shape;60;p12"/>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2 1">
  <p:cSld name="Section header 2 1">
    <p:spTree>
      <p:nvGrpSpPr>
        <p:cNvPr id="1" name="Shape 27"/>
        <p:cNvGrpSpPr/>
        <p:nvPr/>
      </p:nvGrpSpPr>
      <p:grpSpPr>
        <a:xfrm>
          <a:off x="0" y="0"/>
          <a:ext cx="0" cy="0"/>
          <a:chOff x="0" y="0"/>
          <a:chExt cx="0" cy="0"/>
        </a:xfrm>
      </p:grpSpPr>
      <p:pic>
        <p:nvPicPr>
          <p:cNvPr id="28" name="Google Shape;28;p6"/>
          <p:cNvPicPr preferRelativeResize="0"/>
          <p:nvPr/>
        </p:nvPicPr>
        <p:blipFill rotWithShape="1">
          <a:blip r:embed="rId2">
            <a:alphaModFix/>
          </a:blip>
          <a:srcRect/>
          <a:stretch/>
        </p:blipFill>
        <p:spPr>
          <a:xfrm>
            <a:off x="0" y="0"/>
            <a:ext cx="9144000" cy="5143487"/>
          </a:xfrm>
          <a:prstGeom prst="rect">
            <a:avLst/>
          </a:prstGeom>
          <a:noFill/>
          <a:ln>
            <a:noFill/>
          </a:ln>
        </p:spPr>
      </p:pic>
      <p:sp>
        <p:nvSpPr>
          <p:cNvPr id="29" name="Google Shape;29;p6"/>
          <p:cNvSpPr txBox="1">
            <a:spLocks noGrp="1"/>
          </p:cNvSpPr>
          <p:nvPr>
            <p:ph type="title"/>
          </p:nvPr>
        </p:nvSpPr>
        <p:spPr>
          <a:xfrm>
            <a:off x="228600" y="2150850"/>
            <a:ext cx="86868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500"/>
              <a:buNone/>
              <a:defRPr sz="4500" b="1" i="0">
                <a:latin typeface="Arial" panose="020B0604020202020204" pitchFamily="34" charset="0"/>
                <a:cs typeface="Arial" panose="020B0604020202020204" pitchFamily="34" charset="0"/>
              </a:defRPr>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endParaRPr dirty="0"/>
          </a:p>
        </p:txBody>
      </p:sp>
      <p:sp>
        <p:nvSpPr>
          <p:cNvPr id="30" name="Google Shape;30;p6"/>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1" name="Google Shape;31;p6"/>
          <p:cNvPicPr preferRelativeResize="0"/>
          <p:nvPr/>
        </p:nvPicPr>
        <p:blipFill rotWithShape="1">
          <a:blip r:embed="rId3">
            <a:alphaModFix/>
          </a:blip>
          <a:srcRect/>
          <a:stretch/>
        </p:blipFill>
        <p:spPr>
          <a:xfrm>
            <a:off x="7502075" y="4384462"/>
            <a:ext cx="1337125" cy="454238"/>
          </a:xfrm>
          <a:prstGeom prst="rect">
            <a:avLst/>
          </a:prstGeom>
          <a:noFill/>
          <a:ln>
            <a:noFill/>
          </a:ln>
        </p:spPr>
      </p:pic>
    </p:spTree>
    <p:extLst>
      <p:ext uri="{BB962C8B-B14F-4D97-AF65-F5344CB8AC3E}">
        <p14:creationId xmlns:p14="http://schemas.microsoft.com/office/powerpoint/2010/main" val="1430450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28600" y="445025"/>
            <a:ext cx="86037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151622"/>
              </a:buClr>
              <a:buSzPts val="2800"/>
              <a:buFont typeface="Public Sans"/>
              <a:buNone/>
              <a:defRPr sz="2800" b="1">
                <a:solidFill>
                  <a:srgbClr val="151622"/>
                </a:solidFill>
                <a:latin typeface="Public Sans"/>
                <a:ea typeface="Public Sans"/>
                <a:cs typeface="Public Sans"/>
                <a:sym typeface="Public Sans"/>
              </a:defRPr>
            </a:lvl1pPr>
            <a:lvl2pPr lvl="1">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2pPr>
            <a:lvl3pPr lvl="2">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3pPr>
            <a:lvl4pPr lvl="3">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4pPr>
            <a:lvl5pPr lvl="4">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5pPr>
            <a:lvl6pPr lvl="5">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6pPr>
            <a:lvl7pPr lvl="6">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7pPr>
            <a:lvl8pPr lvl="7">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8pPr>
            <a:lvl9pPr lvl="8">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9pPr>
          </a:lstStyle>
          <a:p>
            <a:endParaRPr dirty="0"/>
          </a:p>
        </p:txBody>
      </p:sp>
      <p:sp>
        <p:nvSpPr>
          <p:cNvPr id="7" name="Google Shape;7;p1"/>
          <p:cNvSpPr txBox="1">
            <a:spLocks noGrp="1"/>
          </p:cNvSpPr>
          <p:nvPr>
            <p:ph type="body" idx="1"/>
          </p:nvPr>
        </p:nvSpPr>
        <p:spPr>
          <a:xfrm>
            <a:off x="228600" y="1152475"/>
            <a:ext cx="86037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151622"/>
              </a:buClr>
              <a:buSzPts val="1800"/>
              <a:buFont typeface="Public Sans"/>
              <a:buChar char="●"/>
              <a:defRPr sz="1800">
                <a:solidFill>
                  <a:srgbClr val="151622"/>
                </a:solidFill>
                <a:latin typeface="Public Sans"/>
                <a:ea typeface="Public Sans"/>
                <a:cs typeface="Public Sans"/>
                <a:sym typeface="Public Sans"/>
              </a:defRPr>
            </a:lvl1pPr>
            <a:lvl2pPr marL="914400" lvl="1" indent="-317500">
              <a:lnSpc>
                <a:spcPct val="115000"/>
              </a:lnSpc>
              <a:spcBef>
                <a:spcPts val="0"/>
              </a:spcBef>
              <a:spcAft>
                <a:spcPts val="0"/>
              </a:spcAft>
              <a:buClr>
                <a:srgbClr val="151622"/>
              </a:buClr>
              <a:buSzPts val="1400"/>
              <a:buFont typeface="Public Sans"/>
              <a:buChar char="○"/>
              <a:defRPr>
                <a:solidFill>
                  <a:srgbClr val="151622"/>
                </a:solidFill>
                <a:latin typeface="Public Sans"/>
                <a:ea typeface="Public Sans"/>
                <a:cs typeface="Public Sans"/>
                <a:sym typeface="Public Sans"/>
              </a:defRPr>
            </a:lvl2pPr>
            <a:lvl3pPr marL="1371600" lvl="2" indent="-317500">
              <a:lnSpc>
                <a:spcPct val="115000"/>
              </a:lnSpc>
              <a:spcBef>
                <a:spcPts val="0"/>
              </a:spcBef>
              <a:spcAft>
                <a:spcPts val="0"/>
              </a:spcAft>
              <a:buClr>
                <a:srgbClr val="151622"/>
              </a:buClr>
              <a:buSzPts val="1400"/>
              <a:buFont typeface="Public Sans"/>
              <a:buChar char="■"/>
              <a:defRPr>
                <a:solidFill>
                  <a:srgbClr val="151622"/>
                </a:solidFill>
                <a:latin typeface="Public Sans"/>
                <a:ea typeface="Public Sans"/>
                <a:cs typeface="Public Sans"/>
                <a:sym typeface="Public Sans"/>
              </a:defRPr>
            </a:lvl3pPr>
            <a:lvl4pPr marL="1828800" lvl="3" indent="-317500">
              <a:lnSpc>
                <a:spcPct val="115000"/>
              </a:lnSpc>
              <a:spcBef>
                <a:spcPts val="0"/>
              </a:spcBef>
              <a:spcAft>
                <a:spcPts val="0"/>
              </a:spcAft>
              <a:buClr>
                <a:srgbClr val="151622"/>
              </a:buClr>
              <a:buSzPts val="1400"/>
              <a:buFont typeface="Public Sans"/>
              <a:buChar char="●"/>
              <a:defRPr>
                <a:solidFill>
                  <a:srgbClr val="151622"/>
                </a:solidFill>
                <a:latin typeface="Public Sans"/>
                <a:ea typeface="Public Sans"/>
                <a:cs typeface="Public Sans"/>
                <a:sym typeface="Public Sans"/>
              </a:defRPr>
            </a:lvl4pPr>
            <a:lvl5pPr marL="2286000" lvl="4" indent="-317500">
              <a:lnSpc>
                <a:spcPct val="115000"/>
              </a:lnSpc>
              <a:spcBef>
                <a:spcPts val="0"/>
              </a:spcBef>
              <a:spcAft>
                <a:spcPts val="0"/>
              </a:spcAft>
              <a:buClr>
                <a:srgbClr val="151622"/>
              </a:buClr>
              <a:buSzPts val="1400"/>
              <a:buFont typeface="Public Sans"/>
              <a:buChar char="○"/>
              <a:defRPr>
                <a:solidFill>
                  <a:srgbClr val="151622"/>
                </a:solidFill>
                <a:latin typeface="Public Sans"/>
                <a:ea typeface="Public Sans"/>
                <a:cs typeface="Public Sans"/>
                <a:sym typeface="Public Sans"/>
              </a:defRPr>
            </a:lvl5pPr>
            <a:lvl6pPr marL="2743200" lvl="5" indent="-317500">
              <a:lnSpc>
                <a:spcPct val="115000"/>
              </a:lnSpc>
              <a:spcBef>
                <a:spcPts val="0"/>
              </a:spcBef>
              <a:spcAft>
                <a:spcPts val="0"/>
              </a:spcAft>
              <a:buClr>
                <a:srgbClr val="151622"/>
              </a:buClr>
              <a:buSzPts val="1400"/>
              <a:buFont typeface="Public Sans"/>
              <a:buChar char="■"/>
              <a:defRPr>
                <a:solidFill>
                  <a:srgbClr val="151622"/>
                </a:solidFill>
                <a:latin typeface="Public Sans"/>
                <a:ea typeface="Public Sans"/>
                <a:cs typeface="Public Sans"/>
                <a:sym typeface="Public Sans"/>
              </a:defRPr>
            </a:lvl6pPr>
            <a:lvl7pPr marL="3200400" lvl="6" indent="-317500">
              <a:lnSpc>
                <a:spcPct val="115000"/>
              </a:lnSpc>
              <a:spcBef>
                <a:spcPts val="0"/>
              </a:spcBef>
              <a:spcAft>
                <a:spcPts val="0"/>
              </a:spcAft>
              <a:buClr>
                <a:srgbClr val="151622"/>
              </a:buClr>
              <a:buSzPts val="1400"/>
              <a:buFont typeface="Public Sans"/>
              <a:buChar char="●"/>
              <a:defRPr>
                <a:solidFill>
                  <a:srgbClr val="151622"/>
                </a:solidFill>
                <a:latin typeface="Public Sans"/>
                <a:ea typeface="Public Sans"/>
                <a:cs typeface="Public Sans"/>
                <a:sym typeface="Public Sans"/>
              </a:defRPr>
            </a:lvl7pPr>
            <a:lvl8pPr marL="3657600" lvl="7" indent="-317500">
              <a:lnSpc>
                <a:spcPct val="115000"/>
              </a:lnSpc>
              <a:spcBef>
                <a:spcPts val="0"/>
              </a:spcBef>
              <a:spcAft>
                <a:spcPts val="0"/>
              </a:spcAft>
              <a:buClr>
                <a:srgbClr val="151622"/>
              </a:buClr>
              <a:buSzPts val="1400"/>
              <a:buFont typeface="Public Sans"/>
              <a:buChar char="○"/>
              <a:defRPr>
                <a:solidFill>
                  <a:srgbClr val="151622"/>
                </a:solidFill>
                <a:latin typeface="Public Sans"/>
                <a:ea typeface="Public Sans"/>
                <a:cs typeface="Public Sans"/>
                <a:sym typeface="Public Sans"/>
              </a:defRPr>
            </a:lvl8pPr>
            <a:lvl9pPr marL="4114800" lvl="8" indent="-317500">
              <a:lnSpc>
                <a:spcPct val="115000"/>
              </a:lnSpc>
              <a:spcBef>
                <a:spcPts val="0"/>
              </a:spcBef>
              <a:spcAft>
                <a:spcPts val="0"/>
              </a:spcAft>
              <a:buClr>
                <a:srgbClr val="151622"/>
              </a:buClr>
              <a:buSzPts val="1400"/>
              <a:buFont typeface="Public Sans"/>
              <a:buChar char="■"/>
              <a:defRPr>
                <a:solidFill>
                  <a:srgbClr val="151622"/>
                </a:solidFill>
                <a:latin typeface="Public Sans"/>
                <a:ea typeface="Public Sans"/>
                <a:cs typeface="Public Sans"/>
                <a:sym typeface="Public Sans"/>
              </a:defRPr>
            </a:lvl9pPr>
          </a:lstStyle>
          <a:p>
            <a:endParaRPr dirty="0"/>
          </a:p>
        </p:txBody>
      </p:sp>
      <p:sp>
        <p:nvSpPr>
          <p:cNvPr id="8" name="Google Shape;8;p1"/>
          <p:cNvSpPr txBox="1">
            <a:spLocks noGrp="1"/>
          </p:cNvSpPr>
          <p:nvPr>
            <p:ph type="sldNum" idx="12"/>
          </p:nvPr>
        </p:nvSpPr>
        <p:spPr>
          <a:xfrm>
            <a:off x="8519108" y="3301992"/>
            <a:ext cx="548700" cy="393600"/>
          </a:xfrm>
          <a:prstGeom prst="rect">
            <a:avLst/>
          </a:prstGeom>
          <a:noFill/>
          <a:ln>
            <a:noFill/>
          </a:ln>
        </p:spPr>
        <p:txBody>
          <a:bodyPr spcFirstLastPara="1" wrap="square" lIns="0" tIns="0" rIns="0" bIns="0" anchor="ctr" anchorCtr="0">
            <a:normAutofit/>
          </a:bodyPr>
          <a:lstStyle>
            <a:lvl1pPr lvl="0" algn="r" rtl="0">
              <a:buNone/>
              <a:defRPr sz="1000" b="1">
                <a:solidFill>
                  <a:schemeClr val="dk2"/>
                </a:solidFill>
                <a:latin typeface="Public Sans"/>
                <a:ea typeface="Public Sans"/>
                <a:cs typeface="Public Sans"/>
                <a:sym typeface="Public Sans"/>
              </a:defRPr>
            </a:lvl1pPr>
            <a:lvl2pPr lvl="1" algn="r" rtl="0">
              <a:buNone/>
              <a:defRPr sz="1000" b="1">
                <a:solidFill>
                  <a:schemeClr val="dk2"/>
                </a:solidFill>
                <a:latin typeface="Public Sans"/>
                <a:ea typeface="Public Sans"/>
                <a:cs typeface="Public Sans"/>
                <a:sym typeface="Public Sans"/>
              </a:defRPr>
            </a:lvl2pPr>
            <a:lvl3pPr lvl="2" algn="r" rtl="0">
              <a:buNone/>
              <a:defRPr sz="1000" b="1">
                <a:solidFill>
                  <a:schemeClr val="dk2"/>
                </a:solidFill>
                <a:latin typeface="Public Sans"/>
                <a:ea typeface="Public Sans"/>
                <a:cs typeface="Public Sans"/>
                <a:sym typeface="Public Sans"/>
              </a:defRPr>
            </a:lvl3pPr>
            <a:lvl4pPr lvl="3" algn="r" rtl="0">
              <a:buNone/>
              <a:defRPr sz="1000" b="1">
                <a:solidFill>
                  <a:schemeClr val="dk2"/>
                </a:solidFill>
                <a:latin typeface="Public Sans"/>
                <a:ea typeface="Public Sans"/>
                <a:cs typeface="Public Sans"/>
                <a:sym typeface="Public Sans"/>
              </a:defRPr>
            </a:lvl4pPr>
            <a:lvl5pPr lvl="4" algn="r" rtl="0">
              <a:buNone/>
              <a:defRPr sz="1000" b="1">
                <a:solidFill>
                  <a:schemeClr val="dk2"/>
                </a:solidFill>
                <a:latin typeface="Public Sans"/>
                <a:ea typeface="Public Sans"/>
                <a:cs typeface="Public Sans"/>
                <a:sym typeface="Public Sans"/>
              </a:defRPr>
            </a:lvl5pPr>
            <a:lvl6pPr lvl="5" algn="r" rtl="0">
              <a:buNone/>
              <a:defRPr sz="1000" b="1">
                <a:solidFill>
                  <a:schemeClr val="dk2"/>
                </a:solidFill>
                <a:latin typeface="Public Sans"/>
                <a:ea typeface="Public Sans"/>
                <a:cs typeface="Public Sans"/>
                <a:sym typeface="Public Sans"/>
              </a:defRPr>
            </a:lvl6pPr>
            <a:lvl7pPr lvl="6" algn="r" rtl="0">
              <a:buNone/>
              <a:defRPr sz="1000" b="1">
                <a:solidFill>
                  <a:schemeClr val="dk2"/>
                </a:solidFill>
                <a:latin typeface="Public Sans"/>
                <a:ea typeface="Public Sans"/>
                <a:cs typeface="Public Sans"/>
                <a:sym typeface="Public Sans"/>
              </a:defRPr>
            </a:lvl7pPr>
            <a:lvl8pPr lvl="7" algn="r" rtl="0">
              <a:buNone/>
              <a:defRPr sz="1000" b="1">
                <a:solidFill>
                  <a:schemeClr val="dk2"/>
                </a:solidFill>
                <a:latin typeface="Public Sans"/>
                <a:ea typeface="Public Sans"/>
                <a:cs typeface="Public Sans"/>
                <a:sym typeface="Public Sans"/>
              </a:defRPr>
            </a:lvl8pPr>
            <a:lvl9pPr lvl="8" algn="r" rtl="0">
              <a:buNone/>
              <a:defRPr sz="1000" b="1">
                <a:solidFill>
                  <a:schemeClr val="dk2"/>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6" r:id="rId4"/>
    <p:sldLayoutId id="2147483658" r:id="rId5"/>
    <p:sldLayoutId id="214748366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44">
          <p15:clr>
            <a:srgbClr val="EA4335"/>
          </p15:clr>
        </p15:guide>
        <p15:guide id="2" pos="5616">
          <p15:clr>
            <a:srgbClr val="EA4335"/>
          </p15:clr>
        </p15:guide>
        <p15:guide id="3" orient="horz" pos="144">
          <p15:clr>
            <a:srgbClr val="EA4335"/>
          </p15:clr>
        </p15:guide>
        <p15:guide id="4" orient="horz" pos="3096">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usajobs.gov/"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agencyportal.usajobs.gov/" TargetMode="External"/><Relationship Id="rId4" Type="http://schemas.openxmlformats.org/officeDocument/2006/relationships/hyperlink" Target="https://openopps.usajobs.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gao.gov/assets/gao-21-31.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ctrTitle"/>
          </p:nvPr>
        </p:nvSpPr>
        <p:spPr>
          <a:xfrm>
            <a:off x="228600" y="419672"/>
            <a:ext cx="8686800" cy="1747500"/>
          </a:xfrm>
          <a:prstGeom prst="rect">
            <a:avLst/>
          </a:prstGeom>
        </p:spPr>
        <p:txBody>
          <a:bodyPr spcFirstLastPara="1" wrap="square" lIns="91425" tIns="91425" rIns="91425" bIns="91425" anchor="ctr" anchorCtr="0">
            <a:normAutofit/>
          </a:bodyPr>
          <a:lstStyle/>
          <a:p>
            <a:r>
              <a:rPr lang="en-US" sz="4800" dirty="0">
                <a:latin typeface="Arial"/>
                <a:cs typeface="Arial"/>
              </a:rPr>
              <a:t>FY23 CX Action Plan</a:t>
            </a:r>
            <a:br>
              <a:rPr lang="en-US" sz="4800" b="1" dirty="0">
                <a:latin typeface="Arial" panose="020B0604020202020204" pitchFamily="34" charset="0"/>
                <a:cs typeface="Arial" panose="020B0604020202020204" pitchFamily="34" charset="0"/>
              </a:rPr>
            </a:br>
            <a:r>
              <a:rPr lang="en-US" sz="4000" b="0" dirty="0">
                <a:solidFill>
                  <a:srgbClr val="E42628"/>
                </a:solidFill>
                <a:latin typeface="Arial"/>
                <a:cs typeface="Arial"/>
              </a:rPr>
              <a:t>USAJOBS</a:t>
            </a:r>
            <a:br>
              <a:rPr lang="en-US" sz="4000" b="0" dirty="0">
                <a:latin typeface="Arial" panose="020B0604020202020204" pitchFamily="34" charset="0"/>
                <a:cs typeface="Arial" panose="020B0604020202020204" pitchFamily="34" charset="0"/>
              </a:rPr>
            </a:br>
            <a:r>
              <a:rPr lang="en-US" sz="3200" b="0" dirty="0">
                <a:solidFill>
                  <a:schemeClr val="bg2"/>
                </a:solidFill>
                <a:latin typeface="Arial"/>
                <a:cs typeface="Arial"/>
              </a:rPr>
              <a:t>Office of Personnel Management</a:t>
            </a:r>
            <a:endParaRPr lang="en-US" sz="4000" b="0" dirty="0">
              <a:solidFill>
                <a:schemeClr val="bg2"/>
              </a:solidFill>
              <a:latin typeface="Arial"/>
              <a:cs typeface="Arial"/>
            </a:endParaRPr>
          </a:p>
        </p:txBody>
      </p:sp>
      <p:sp>
        <p:nvSpPr>
          <p:cNvPr id="86" name="Google Shape;86;p18"/>
          <p:cNvSpPr txBox="1"/>
          <p:nvPr/>
        </p:nvSpPr>
        <p:spPr>
          <a:xfrm>
            <a:off x="7007870" y="2682048"/>
            <a:ext cx="1907530" cy="657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533"/>
              <a:buNone/>
            </a:pPr>
            <a:r>
              <a:rPr lang="en-US" sz="981" dirty="0"/>
              <a:t>Completed Summer 2021</a:t>
            </a:r>
          </a:p>
          <a:p>
            <a:pPr marL="0" lvl="0" indent="0" algn="l" rtl="0">
              <a:lnSpc>
                <a:spcPct val="100000"/>
              </a:lnSpc>
              <a:spcBef>
                <a:spcPts val="0"/>
              </a:spcBef>
              <a:spcAft>
                <a:spcPts val="0"/>
              </a:spcAft>
              <a:buSzPts val="533"/>
              <a:buNone/>
            </a:pPr>
            <a:endParaRPr sz="981" dirty="0"/>
          </a:p>
        </p:txBody>
      </p:sp>
      <p:cxnSp>
        <p:nvCxnSpPr>
          <p:cNvPr id="87" name="Google Shape;87;p18"/>
          <p:cNvCxnSpPr/>
          <p:nvPr/>
        </p:nvCxnSpPr>
        <p:spPr>
          <a:xfrm>
            <a:off x="6887729" y="2439950"/>
            <a:ext cx="0" cy="1344600"/>
          </a:xfrm>
          <a:prstGeom prst="straightConnector1">
            <a:avLst/>
          </a:prstGeom>
          <a:noFill/>
          <a:ln w="19050" cap="flat" cmpd="sng">
            <a:solidFill>
              <a:srgbClr val="F1F3F6"/>
            </a:solidFill>
            <a:prstDash val="solid"/>
            <a:round/>
            <a:headEnd type="none" w="med" len="med"/>
            <a:tailEnd type="none" w="med" len="med"/>
          </a:ln>
        </p:spPr>
      </p:cxnSp>
      <p:pic>
        <p:nvPicPr>
          <p:cNvPr id="6" name="Google Shape;94;p1">
            <a:extLst>
              <a:ext uri="{FF2B5EF4-FFF2-40B4-BE49-F238E27FC236}">
                <a16:creationId xmlns:a16="http://schemas.microsoft.com/office/drawing/2014/main" id="{8D6FB58A-AD35-48E3-A83A-4E829B2D0887}"/>
              </a:ext>
            </a:extLst>
          </p:cNvPr>
          <p:cNvPicPr preferRelativeResize="0"/>
          <p:nvPr/>
        </p:nvPicPr>
        <p:blipFill rotWithShape="1">
          <a:blip r:embed="rId3">
            <a:alphaModFix/>
          </a:blip>
          <a:srcRect r="48780"/>
          <a:stretch/>
        </p:blipFill>
        <p:spPr>
          <a:xfrm>
            <a:off x="7007869" y="3112250"/>
            <a:ext cx="1517375" cy="514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261970" y="4059131"/>
            <a:ext cx="86868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br>
              <a:rPr lang="en-US" sz="2700" dirty="0">
                <a:latin typeface="Segoe UI" panose="020B0502040204020203" pitchFamily="34" charset="0"/>
                <a:cs typeface="Segoe UI" panose="020B0502040204020203" pitchFamily="34" charset="0"/>
              </a:rPr>
            </a:br>
            <a:br>
              <a:rPr lang="en-US" sz="2700" dirty="0">
                <a:latin typeface="Segoe UI" panose="020B0502040204020203" pitchFamily="34" charset="0"/>
                <a:cs typeface="Segoe UI" panose="020B0502040204020203" pitchFamily="34" charset="0"/>
              </a:rPr>
            </a:br>
            <a:r>
              <a:rPr lang="en-US" sz="2700" dirty="0">
                <a:latin typeface="Segoe UI" panose="020B0502040204020203" pitchFamily="34" charset="0"/>
                <a:cs typeface="Segoe UI" panose="020B0502040204020203" pitchFamily="34" charset="0"/>
              </a:rPr>
              <a:t>https://performance.gov/cx</a:t>
            </a:r>
            <a:br>
              <a:rPr lang="en-US" dirty="0">
                <a:latin typeface="Segoe UI" panose="020B0502040204020203" pitchFamily="34" charset="0"/>
                <a:cs typeface="Segoe UI" panose="020B0502040204020203" pitchFamily="34" charset="0"/>
              </a:rPr>
            </a:br>
            <a:endParaRPr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53081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457200" y="0"/>
            <a:ext cx="8375100" cy="907200"/>
          </a:xfrm>
          <a:prstGeom prst="rect">
            <a:avLst/>
          </a:prstGeom>
        </p:spPr>
        <p:txBody>
          <a:bodyPr spcFirstLastPara="1" wrap="square" lIns="91425" tIns="91425" rIns="91425" bIns="0" anchor="b" anchorCtr="0">
            <a:normAutofit/>
          </a:bodyPr>
          <a:lstStyle/>
          <a:p>
            <a:pPr marL="0" lvl="0" indent="0" algn="l" rtl="0">
              <a:spcBef>
                <a:spcPts val="0"/>
              </a:spcBef>
              <a:spcAft>
                <a:spcPts val="0"/>
              </a:spcAft>
              <a:buNone/>
            </a:pPr>
            <a:r>
              <a:rPr lang="en-US" dirty="0"/>
              <a:t>FY21 Capacity Assessment Reflection Summary</a:t>
            </a:r>
            <a:endParaRPr dirty="0"/>
          </a:p>
        </p:txBody>
      </p:sp>
      <p:sp>
        <p:nvSpPr>
          <p:cNvPr id="112" name="Google Shape;112;p21"/>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2</a:t>
            </a:fld>
            <a:endParaRPr dirty="0"/>
          </a:p>
        </p:txBody>
      </p:sp>
      <p:sp>
        <p:nvSpPr>
          <p:cNvPr id="4" name="Google Shape;104;p20">
            <a:extLst>
              <a:ext uri="{FF2B5EF4-FFF2-40B4-BE49-F238E27FC236}">
                <a16:creationId xmlns:a16="http://schemas.microsoft.com/office/drawing/2014/main" id="{F1B22E7D-61D2-400C-BB92-73FFBE6E6D1A}"/>
              </a:ext>
            </a:extLst>
          </p:cNvPr>
          <p:cNvSpPr txBox="1">
            <a:spLocks noGrp="1"/>
          </p:cNvSpPr>
          <p:nvPr>
            <p:ph type="body" idx="1"/>
          </p:nvPr>
        </p:nvSpPr>
        <p:spPr>
          <a:xfrm>
            <a:off x="340437" y="955968"/>
            <a:ext cx="8270168" cy="4150005"/>
          </a:xfrm>
          <a:prstGeom prst="rect">
            <a:avLst/>
          </a:prstGeom>
        </p:spPr>
        <p:txBody>
          <a:bodyPr spcFirstLastPara="1" wrap="square" lIns="91425" tIns="91425" rIns="91425" bIns="91425" anchor="t" anchorCtr="0">
            <a:normAutofit fontScale="92500" lnSpcReduction="10000"/>
          </a:bodyPr>
          <a:lstStyle/>
          <a:p>
            <a:pPr marL="114300" indent="0">
              <a:buSzPct val="75000"/>
              <a:buNone/>
            </a:pPr>
            <a:r>
              <a:rPr lang="en-US" sz="1300" b="1" dirty="0">
                <a:solidFill>
                  <a:srgbClr val="E42628"/>
                </a:solidFill>
                <a:latin typeface="Source Sans Pro" panose="020B0503030403020204" pitchFamily="34" charset="0"/>
                <a:ea typeface="Source Sans Pro" panose="020B0503030403020204" pitchFamily="34" charset="0"/>
                <a:cs typeface="Segoe UI"/>
              </a:rPr>
              <a:t>What we’re proud of this year:</a:t>
            </a:r>
          </a:p>
          <a:p>
            <a:pPr marL="114300" indent="0">
              <a:lnSpc>
                <a:spcPct val="114999"/>
              </a:lnSpc>
              <a:buNone/>
            </a:pPr>
            <a:endParaRPr lang="en-US" sz="800" b="1" dirty="0">
              <a:solidFill>
                <a:srgbClr val="E42628"/>
              </a:solidFill>
              <a:latin typeface="Source Sans Pro" panose="020B0503030403020204" pitchFamily="34" charset="0"/>
              <a:ea typeface="Source Sans Pro" panose="020B0503030403020204" pitchFamily="34" charset="0"/>
              <a:cs typeface="Segoe UI"/>
            </a:endParaRPr>
          </a:p>
          <a:p>
            <a:pPr marL="283845" indent="-169545">
              <a:buSzPct val="75000"/>
            </a:pPr>
            <a:r>
              <a:rPr lang="en-US" sz="1100" b="1" dirty="0">
                <a:latin typeface="Source Sans Pro" panose="020B0503030403020204" pitchFamily="34" charset="0"/>
                <a:ea typeface="Source Sans Pro" panose="020B0503030403020204" pitchFamily="34" charset="0"/>
                <a:cs typeface="Segoe UI"/>
              </a:rPr>
              <a:t>Culture and Organization: </a:t>
            </a:r>
            <a:r>
              <a:rPr lang="en-US" sz="1100" dirty="0">
                <a:latin typeface="Source Sans Pro" panose="020B0503030403020204" pitchFamily="34" charset="0"/>
                <a:ea typeface="Source Sans Pro" panose="020B0503030403020204" pitchFamily="34" charset="0"/>
                <a:cs typeface="Segoe UI"/>
              </a:rPr>
              <a:t>In FY 2021, USAJOBS onboarded a new Design Manager and Customer Experience (CX) Manager. The new leadership staff increases USAJOBS’ service delivery capacity through strategic direction in managing a customer-centric program.</a:t>
            </a:r>
          </a:p>
          <a:p>
            <a:pPr marL="283845" indent="-169545">
              <a:spcBef>
                <a:spcPts val="600"/>
              </a:spcBef>
              <a:buSzPct val="75000"/>
            </a:pPr>
            <a:r>
              <a:rPr lang="en-US" sz="1100" b="1" dirty="0">
                <a:latin typeface="Source Sans Pro" panose="020B0503030403020204" pitchFamily="34" charset="0"/>
                <a:ea typeface="Source Sans Pro" panose="020B0503030403020204" pitchFamily="34" charset="0"/>
                <a:cs typeface="Segoe UI"/>
              </a:rPr>
              <a:t>Measurement: </a:t>
            </a:r>
            <a:r>
              <a:rPr lang="en-US" sz="1100" dirty="0">
                <a:latin typeface="Source Sans Pro" panose="020B0503030403020204" pitchFamily="34" charset="0"/>
                <a:ea typeface="Source Sans Pro" panose="020B0503030403020204" pitchFamily="34" charset="0"/>
                <a:cs typeface="Segoe UI"/>
              </a:rPr>
              <a:t> USAJOBS partnered with the OPM OCFO Planning, Performance, and Evaluation Team to develop an approach to measure its feature delivery to determine whether product goals achieve results. The process is incorporated into the initial problem framing and scoping activities, and it is updated throughout the development lifecycle. The measurements are captured in dashboards that are reviewed on a periodic basis post-feature launch.</a:t>
            </a:r>
          </a:p>
          <a:p>
            <a:pPr marL="283845" indent="-169545">
              <a:spcBef>
                <a:spcPts val="600"/>
              </a:spcBef>
              <a:buSzPct val="75000"/>
            </a:pPr>
            <a:r>
              <a:rPr lang="en-US" sz="1100" b="1" dirty="0">
                <a:latin typeface="Source Sans Pro" panose="020B0503030403020204" pitchFamily="34" charset="0"/>
                <a:ea typeface="Source Sans Pro" panose="020B0503030403020204" pitchFamily="34" charset="0"/>
                <a:cs typeface="Segoe UI"/>
              </a:rPr>
              <a:t>Customer Understanding and Service Design: </a:t>
            </a:r>
            <a:r>
              <a:rPr lang="en-US" sz="1100" dirty="0">
                <a:latin typeface="Source Sans Pro" panose="020B0503030403020204" pitchFamily="34" charset="0"/>
                <a:ea typeface="Source Sans Pro" panose="020B0503030403020204" pitchFamily="34" charset="0"/>
                <a:cs typeface="Segoe UI"/>
              </a:rPr>
              <a:t>The USAJOBS program oversees the development of three products. Below are three projects that started with user research to understand the needs and expectations of the customer and launched with evaluation plans:</a:t>
            </a:r>
          </a:p>
          <a:p>
            <a:pPr marL="457200" lvl="1" indent="-172720">
              <a:spcBef>
                <a:spcPts val="600"/>
              </a:spcBef>
              <a:buSzPct val="75000"/>
              <a:buFont typeface="Quire Sans" panose="020B0502040400020003" pitchFamily="34" charset="0"/>
              <a:buChar char="−"/>
            </a:pPr>
            <a:r>
              <a:rPr lang="en-US" sz="1100" u="sng" dirty="0">
                <a:latin typeface="Source Sans Pro" panose="020B0503030403020204" pitchFamily="34" charset="0"/>
                <a:ea typeface="Source Sans Pro" panose="020B0503030403020204" pitchFamily="34" charset="0"/>
                <a:cs typeface="Segoe UI"/>
              </a:rPr>
              <a:t>Job Status</a:t>
            </a:r>
            <a:r>
              <a:rPr lang="en-US" sz="1100" dirty="0">
                <a:latin typeface="Source Sans Pro" panose="020B0503030403020204" pitchFamily="34" charset="0"/>
                <a:ea typeface="Source Sans Pro" panose="020B0503030403020204" pitchFamily="34" charset="0"/>
                <a:cs typeface="Segoe UI"/>
              </a:rPr>
              <a:t> is a feature in </a:t>
            </a:r>
            <a:r>
              <a:rPr lang="en-US" sz="1100" dirty="0">
                <a:latin typeface="Source Sans Pro" panose="020B0503030403020204" pitchFamily="34" charset="0"/>
                <a:ea typeface="Source Sans Pro" panose="020B0503030403020204" pitchFamily="34" charset="0"/>
                <a:cs typeface="Segoe UI"/>
                <a:hlinkClick r:id="rId3"/>
              </a:rPr>
              <a:t>https://usajobs.gov</a:t>
            </a:r>
            <a:r>
              <a:rPr lang="en-US" sz="1100" dirty="0">
                <a:latin typeface="Source Sans Pro" panose="020B0503030403020204" pitchFamily="34" charset="0"/>
                <a:ea typeface="Source Sans Pro" panose="020B0503030403020204" pitchFamily="34" charset="0"/>
                <a:cs typeface="Segoe UI"/>
              </a:rPr>
              <a:t> designed to deliver greater transparency into the hiring process and ultimately provide closure for applicants. Launched in January 2021, the data shows a decline in help desk issues related to application statuses between February and May 2021. More time is needed to track the applicant satisfaction with the feature and its impact on operations.</a:t>
            </a:r>
            <a:endParaRPr lang="en-US" sz="1100" dirty="0">
              <a:latin typeface="Source Sans Pro" panose="020B0503030403020204" pitchFamily="34" charset="0"/>
              <a:ea typeface="Source Sans Pro" panose="020B0503030403020204" pitchFamily="34" charset="0"/>
              <a:cs typeface="Segoe UI" panose="020B0502040204020203" pitchFamily="34" charset="0"/>
            </a:endParaRPr>
          </a:p>
          <a:p>
            <a:pPr marL="457200" lvl="1" indent="-172720">
              <a:spcBef>
                <a:spcPts val="600"/>
              </a:spcBef>
              <a:buSzPct val="75000"/>
              <a:buFont typeface="Quire Sans" panose="020B0502040400020003" pitchFamily="34" charset="0"/>
              <a:buChar char="−"/>
            </a:pPr>
            <a:r>
              <a:rPr lang="en-US" sz="1100" u="sng" dirty="0">
                <a:latin typeface="Source Sans Pro" panose="020B0503030403020204" pitchFamily="34" charset="0"/>
                <a:ea typeface="Source Sans Pro" panose="020B0503030403020204" pitchFamily="34" charset="0"/>
                <a:cs typeface="Segoe UI"/>
              </a:rPr>
              <a:t>Skills Matching Minimally Viable Product</a:t>
            </a:r>
            <a:r>
              <a:rPr lang="en-US" sz="1100" dirty="0">
                <a:latin typeface="Source Sans Pro" panose="020B0503030403020204" pitchFamily="34" charset="0"/>
                <a:ea typeface="Source Sans Pro" panose="020B0503030403020204" pitchFamily="34" charset="0"/>
                <a:cs typeface="Segoe UI"/>
              </a:rPr>
              <a:t> was deployed in the </a:t>
            </a:r>
            <a:r>
              <a:rPr lang="en-US" sz="1100" dirty="0">
                <a:latin typeface="Source Sans Pro" panose="020B0503030403020204" pitchFamily="34" charset="0"/>
                <a:ea typeface="Source Sans Pro" panose="020B0503030403020204" pitchFamily="34" charset="0"/>
                <a:cs typeface="Segoe UI"/>
                <a:hlinkClick r:id="rId4"/>
              </a:rPr>
              <a:t>https://openopps.usajobs.gov</a:t>
            </a:r>
            <a:r>
              <a:rPr lang="en-US" sz="1100" dirty="0">
                <a:latin typeface="Source Sans Pro" panose="020B0503030403020204" pitchFamily="34" charset="0"/>
                <a:ea typeface="Source Sans Pro" panose="020B0503030403020204" pitchFamily="34" charset="0"/>
                <a:cs typeface="Segoe UI"/>
              </a:rPr>
              <a:t> (Open Opportunities) platform to assist Federal employees in recommending experiential learning opportunities that best matches the person’s skills and interests. This pilot launched in January 2021, and the program continues to assess this feature’s validity in providing reliable matches and determining how best to scale skills matching to the other products in the out years.</a:t>
            </a:r>
          </a:p>
          <a:p>
            <a:pPr marL="457200" lvl="1" indent="-172720">
              <a:spcBef>
                <a:spcPts val="600"/>
              </a:spcBef>
              <a:buSzPct val="75000"/>
              <a:buFont typeface="Quire Sans" panose="020B0502040400020003" pitchFamily="34" charset="0"/>
              <a:buChar char="−"/>
            </a:pPr>
            <a:r>
              <a:rPr lang="en-US" sz="1100" u="sng" dirty="0">
                <a:latin typeface="Source Sans Pro" panose="020B0503030403020204" pitchFamily="34" charset="0"/>
                <a:ea typeface="Source Sans Pro" panose="020B0503030403020204" pitchFamily="34" charset="0"/>
                <a:cs typeface="Segoe UI"/>
              </a:rPr>
              <a:t>Search Experience</a:t>
            </a:r>
            <a:r>
              <a:rPr lang="en-US" sz="1100" dirty="0">
                <a:latin typeface="Source Sans Pro" panose="020B0503030403020204" pitchFamily="34" charset="0"/>
                <a:ea typeface="Source Sans Pro" panose="020B0503030403020204" pitchFamily="34" charset="0"/>
                <a:cs typeface="Segoe UI"/>
              </a:rPr>
              <a:t> is a key feature for the </a:t>
            </a:r>
            <a:r>
              <a:rPr lang="en-US" sz="1100" dirty="0">
                <a:latin typeface="Source Sans Pro" panose="020B0503030403020204" pitchFamily="34" charset="0"/>
                <a:ea typeface="Source Sans Pro" panose="020B0503030403020204" pitchFamily="34" charset="0"/>
                <a:cs typeface="Segoe UI"/>
                <a:hlinkClick r:id="rId5"/>
              </a:rPr>
              <a:t>https://agencyportal.usajobs.gov</a:t>
            </a:r>
            <a:r>
              <a:rPr lang="en-US" sz="1100" dirty="0">
                <a:latin typeface="Source Sans Pro" panose="020B0503030403020204" pitchFamily="34" charset="0"/>
                <a:ea typeface="Source Sans Pro" panose="020B0503030403020204" pitchFamily="34" charset="0"/>
                <a:cs typeface="Segoe UI"/>
              </a:rPr>
              <a:t> (Agency Talent Portal) platform. The USAJOBS program office conducted user research in the form of analyzing qualitative and quantitative data, as well as interviewing Federal employees on how they use the search feature. In turn, the program office delivered major search enhancements for the Agency Talent Portal that included </a:t>
            </a:r>
            <a:r>
              <a:rPr lang="en-US" sz="1100" dirty="0" err="1">
                <a:latin typeface="Source Sans Pro" panose="020B0503030403020204" pitchFamily="34" charset="0"/>
                <a:ea typeface="Source Sans Pro" panose="020B0503030403020204" pitchFamily="34" charset="0"/>
                <a:cs typeface="Segoe UI"/>
              </a:rPr>
              <a:t>boolean</a:t>
            </a:r>
            <a:r>
              <a:rPr lang="en-US" sz="1100" dirty="0">
                <a:latin typeface="Source Sans Pro" panose="020B0503030403020204" pitchFamily="34" charset="0"/>
                <a:ea typeface="Source Sans Pro" panose="020B0503030403020204" pitchFamily="34" charset="0"/>
                <a:cs typeface="Segoe UI"/>
              </a:rPr>
              <a:t> search, new filters, and in-depth help center articles to assist users. </a:t>
            </a:r>
            <a:endParaRPr lang="en-US" sz="1100" dirty="0">
              <a:latin typeface="Source Sans Pro" panose="020B0503030403020204" pitchFamily="34" charset="0"/>
              <a:ea typeface="Source Sans Pro" panose="020B0503030403020204" pitchFamily="34" charset="0"/>
              <a:cs typeface="Segoe UI" panose="020B0502040204020203" pitchFamily="34" charset="0"/>
            </a:endParaRPr>
          </a:p>
          <a:p>
            <a:pPr marL="114300" indent="0">
              <a:buSzPct val="75000"/>
              <a:buNone/>
            </a:pPr>
            <a:endParaRPr lang="en-US" sz="1100" dirty="0">
              <a:latin typeface="Source Sans Pro" panose="020B0503030403020204"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3763850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457200" y="0"/>
            <a:ext cx="8375100" cy="907200"/>
          </a:xfrm>
          <a:prstGeom prst="rect">
            <a:avLst/>
          </a:prstGeom>
        </p:spPr>
        <p:txBody>
          <a:bodyPr spcFirstLastPara="1" wrap="square" lIns="91425" tIns="91425" rIns="91425" bIns="0" anchor="b" anchorCtr="0">
            <a:normAutofit/>
          </a:bodyPr>
          <a:lstStyle/>
          <a:p>
            <a:pPr marL="0" lvl="0" indent="0" algn="l" rtl="0">
              <a:spcBef>
                <a:spcPts val="0"/>
              </a:spcBef>
              <a:spcAft>
                <a:spcPts val="0"/>
              </a:spcAft>
              <a:buNone/>
            </a:pPr>
            <a:r>
              <a:rPr lang="en-US" dirty="0"/>
              <a:t>FY21 Capacity Assessment Reflection Summary</a:t>
            </a:r>
            <a:endParaRPr dirty="0"/>
          </a:p>
        </p:txBody>
      </p:sp>
      <p:sp>
        <p:nvSpPr>
          <p:cNvPr id="112" name="Google Shape;112;p21"/>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3</a:t>
            </a:fld>
            <a:endParaRPr dirty="0"/>
          </a:p>
        </p:txBody>
      </p:sp>
      <p:sp>
        <p:nvSpPr>
          <p:cNvPr id="4" name="Google Shape;104;p20">
            <a:extLst>
              <a:ext uri="{FF2B5EF4-FFF2-40B4-BE49-F238E27FC236}">
                <a16:creationId xmlns:a16="http://schemas.microsoft.com/office/drawing/2014/main" id="{F1B22E7D-61D2-400C-BB92-73FFBE6E6D1A}"/>
              </a:ext>
            </a:extLst>
          </p:cNvPr>
          <p:cNvSpPr txBox="1">
            <a:spLocks noGrp="1"/>
          </p:cNvSpPr>
          <p:nvPr>
            <p:ph type="body" idx="1"/>
          </p:nvPr>
        </p:nvSpPr>
        <p:spPr>
          <a:xfrm>
            <a:off x="466024" y="990603"/>
            <a:ext cx="8262340" cy="4024745"/>
          </a:xfrm>
          <a:prstGeom prst="rect">
            <a:avLst/>
          </a:prstGeom>
        </p:spPr>
        <p:txBody>
          <a:bodyPr spcFirstLastPara="1" wrap="square" lIns="91425" tIns="91425" rIns="91425" bIns="91425" anchor="t" anchorCtr="0">
            <a:normAutofit/>
          </a:bodyPr>
          <a:lstStyle/>
          <a:p>
            <a:pPr marL="114300" indent="0">
              <a:buSzPct val="75000"/>
              <a:buNone/>
            </a:pPr>
            <a:r>
              <a:rPr lang="en-US" sz="1300" b="1" dirty="0">
                <a:solidFill>
                  <a:srgbClr val="E42628"/>
                </a:solidFill>
                <a:latin typeface="Source Sans Pro" panose="020B0503030403020204" pitchFamily="34" charset="0"/>
                <a:ea typeface="Source Sans Pro" panose="020B0503030403020204" pitchFamily="34" charset="0"/>
                <a:cs typeface="Segoe UI"/>
              </a:rPr>
              <a:t>Where we need to do better:</a:t>
            </a:r>
            <a:endParaRPr lang="en-US" sz="1300" dirty="0">
              <a:latin typeface="Source Sans Pro" panose="020B0503030403020204" pitchFamily="34" charset="0"/>
              <a:ea typeface="Source Sans Pro" panose="020B0503030403020204" pitchFamily="34" charset="0"/>
              <a:cs typeface="Segoe UI"/>
            </a:endParaRPr>
          </a:p>
          <a:p>
            <a:pPr marL="114300" indent="0">
              <a:lnSpc>
                <a:spcPct val="114999"/>
              </a:lnSpc>
              <a:buNone/>
            </a:pPr>
            <a:endParaRPr lang="en-US" sz="1300" b="1" dirty="0">
              <a:solidFill>
                <a:srgbClr val="E42628"/>
              </a:solidFill>
              <a:latin typeface="Source Sans Pro" panose="020B0503030403020204" pitchFamily="34" charset="0"/>
              <a:ea typeface="Source Sans Pro" panose="020B0503030403020204" pitchFamily="34" charset="0"/>
              <a:cs typeface="Segoe UI"/>
            </a:endParaRPr>
          </a:p>
          <a:p>
            <a:pPr marL="283845" indent="-169545">
              <a:buSzPct val="75000"/>
            </a:pPr>
            <a:r>
              <a:rPr lang="en-US" sz="1100" b="1" dirty="0">
                <a:latin typeface="Source Sans Pro" panose="020B0503030403020204" pitchFamily="34" charset="0"/>
                <a:ea typeface="Source Sans Pro" panose="020B0503030403020204" pitchFamily="34" charset="0"/>
                <a:cs typeface="Segoe UI"/>
              </a:rPr>
              <a:t>Governance and Strategy: </a:t>
            </a:r>
            <a:r>
              <a:rPr lang="en-US" sz="1100" dirty="0">
                <a:latin typeface="Source Sans Pro" panose="020B0503030403020204" pitchFamily="34" charset="0"/>
                <a:ea typeface="Source Sans Pro" panose="020B0503030403020204" pitchFamily="34" charset="0"/>
                <a:cs typeface="Segoe UI"/>
              </a:rPr>
              <a:t>USAJOBS is improving its governance model to increase visibility into the program’s roadmap and solicit ongoing feedback from agencies into shaping the priorities. In turn, USAJOBS will collaborate with agencies to focus on the end-to-end customer experience and identify strategies where all stakeholders involved in the Federal recruitment and hiring process can make improvements.</a:t>
            </a:r>
          </a:p>
          <a:p>
            <a:pPr marL="283845" indent="-169545">
              <a:spcBef>
                <a:spcPts val="1200"/>
              </a:spcBef>
              <a:buSzPct val="75000"/>
            </a:pPr>
            <a:r>
              <a:rPr lang="en-US" sz="1100" b="1" dirty="0">
                <a:latin typeface="Source Sans Pro" panose="020B0503030403020204" pitchFamily="34" charset="0"/>
                <a:ea typeface="Source Sans Pro" panose="020B0503030403020204" pitchFamily="34" charset="0"/>
                <a:cs typeface="Segoe UI"/>
              </a:rPr>
              <a:t>Measurement: </a:t>
            </a:r>
            <a:r>
              <a:rPr lang="en-US" sz="1100" dirty="0">
                <a:latin typeface="Source Sans Pro" panose="020B0503030403020204" pitchFamily="34" charset="0"/>
                <a:ea typeface="Source Sans Pro" panose="020B0503030403020204" pitchFamily="34" charset="0"/>
                <a:cs typeface="Segoe UI"/>
              </a:rPr>
              <a:t>The USAJOBS program office would like to improve in the area of measurement and data analysis, and conduct deeper analyses of the data collected through the evaluation methods. The program office will place emphasis on data literacy training for the USAJOBS team, as well as experiential learning to expand analysis capacity. Defining data analysis roles and responsibilities throughout the delivery processes is needed for continuity and understanding of user needs across the team. </a:t>
            </a:r>
          </a:p>
          <a:p>
            <a:pPr marL="283845" indent="-169545">
              <a:spcBef>
                <a:spcPts val="1200"/>
              </a:spcBef>
              <a:buSzPct val="75000"/>
            </a:pPr>
            <a:r>
              <a:rPr lang="en-US" sz="1100" b="1" dirty="0">
                <a:latin typeface="Source Sans Pro" panose="020B0503030403020204" pitchFamily="34" charset="0"/>
                <a:ea typeface="Source Sans Pro" panose="020B0503030403020204" pitchFamily="34" charset="0"/>
                <a:cs typeface="Segoe UI"/>
              </a:rPr>
              <a:t>Culture and Organization: </a:t>
            </a:r>
            <a:r>
              <a:rPr lang="en-US" sz="1100" dirty="0">
                <a:latin typeface="Source Sans Pro" panose="020B0503030403020204" pitchFamily="34" charset="0"/>
                <a:ea typeface="Source Sans Pro" panose="020B0503030403020204" pitchFamily="34" charset="0"/>
                <a:cs typeface="Segoe UI"/>
              </a:rPr>
              <a:t>In FY 2021, the USAJOBS program office began to share customer experience concepts and best practices across the OPM offices involved in overseeing, executing, and assessing the Federal hiring process. More action is needed to strengthen the buy-in and engagement processes to unify work around the Federal hiring customer experience. </a:t>
            </a:r>
          </a:p>
        </p:txBody>
      </p:sp>
    </p:spTree>
    <p:extLst>
      <p:ext uri="{BB962C8B-B14F-4D97-AF65-F5344CB8AC3E}">
        <p14:creationId xmlns:p14="http://schemas.microsoft.com/office/powerpoint/2010/main" val="3046488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457200" y="0"/>
            <a:ext cx="8375100" cy="907200"/>
          </a:xfrm>
          <a:prstGeom prst="rect">
            <a:avLst/>
          </a:prstGeom>
        </p:spPr>
        <p:txBody>
          <a:bodyPr spcFirstLastPara="1" wrap="square" lIns="91425" tIns="91425" rIns="91425" bIns="0" anchor="b" anchorCtr="0">
            <a:normAutofit/>
          </a:bodyPr>
          <a:lstStyle/>
          <a:p>
            <a:pPr marL="0" lvl="0" indent="0" algn="l" rtl="0">
              <a:spcBef>
                <a:spcPts val="0"/>
              </a:spcBef>
              <a:spcAft>
                <a:spcPts val="0"/>
              </a:spcAft>
              <a:buNone/>
            </a:pPr>
            <a:r>
              <a:rPr lang="en-US" dirty="0"/>
              <a:t>Adapting Service During a Global Pandemic</a:t>
            </a:r>
            <a:endParaRPr dirty="0"/>
          </a:p>
        </p:txBody>
      </p:sp>
      <p:sp>
        <p:nvSpPr>
          <p:cNvPr id="112" name="Google Shape;112;p21"/>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4</a:t>
            </a:fld>
            <a:endParaRPr/>
          </a:p>
        </p:txBody>
      </p:sp>
      <p:sp>
        <p:nvSpPr>
          <p:cNvPr id="4" name="Google Shape;104;p20">
            <a:extLst>
              <a:ext uri="{FF2B5EF4-FFF2-40B4-BE49-F238E27FC236}">
                <a16:creationId xmlns:a16="http://schemas.microsoft.com/office/drawing/2014/main" id="{F1B22E7D-61D2-400C-BB92-73FFBE6E6D1A}"/>
              </a:ext>
            </a:extLst>
          </p:cNvPr>
          <p:cNvSpPr txBox="1">
            <a:spLocks noGrp="1"/>
          </p:cNvSpPr>
          <p:nvPr>
            <p:ph type="body" idx="1"/>
          </p:nvPr>
        </p:nvSpPr>
        <p:spPr>
          <a:xfrm>
            <a:off x="328957" y="907200"/>
            <a:ext cx="7954644" cy="3416400"/>
          </a:xfrm>
          <a:prstGeom prst="rect">
            <a:avLst/>
          </a:prstGeom>
        </p:spPr>
        <p:txBody>
          <a:bodyPr spcFirstLastPara="1" wrap="square" lIns="91425" tIns="91425" rIns="91425" bIns="91425" anchor="t" anchorCtr="0">
            <a:normAutofit/>
          </a:bodyPr>
          <a:lstStyle/>
          <a:p>
            <a:pPr marL="114300" indent="0">
              <a:buSzPct val="75000"/>
              <a:buNone/>
            </a:pPr>
            <a:r>
              <a:rPr lang="en-US" sz="1300" dirty="0">
                <a:latin typeface="Source Sans Pro" panose="020B0503030403020204" pitchFamily="34" charset="0"/>
                <a:ea typeface="Source Sans Pro" panose="020B0503030403020204" pitchFamily="34" charset="0"/>
                <a:cs typeface="Segoe UI" panose="020B0502040204020203" pitchFamily="34" charset="0"/>
              </a:rPr>
              <a:t>USAJOBS was prepared to quickly assess customer needs and deliver three discrete projects as a result of the global pandemic.</a:t>
            </a:r>
            <a:endParaRPr lang="en-US" sz="1100" dirty="0">
              <a:latin typeface="Segoe UI" panose="020B0502040204020203" pitchFamily="34" charset="0"/>
              <a:cs typeface="Segoe UI" panose="020B0502040204020203" pitchFamily="34" charset="0"/>
            </a:endParaRPr>
          </a:p>
          <a:p>
            <a:pPr marL="114300" indent="0">
              <a:buSzPct val="75000"/>
              <a:buNone/>
            </a:pPr>
            <a:endParaRPr lang="en-US" sz="1100" dirty="0">
              <a:solidFill>
                <a:srgbClr val="00B050"/>
              </a:solidFill>
              <a:latin typeface="Segoe UI" panose="020B0502040204020203" pitchFamily="34" charset="0"/>
              <a:cs typeface="Segoe UI" panose="020B0502040204020203" pitchFamily="34" charset="0"/>
            </a:endParaRPr>
          </a:p>
        </p:txBody>
      </p:sp>
      <p:graphicFrame>
        <p:nvGraphicFramePr>
          <p:cNvPr id="2" name="Table 1">
            <a:extLst>
              <a:ext uri="{FF2B5EF4-FFF2-40B4-BE49-F238E27FC236}">
                <a16:creationId xmlns:a16="http://schemas.microsoft.com/office/drawing/2014/main" id="{850704F2-A545-4437-8993-E2C56E9767A7}"/>
              </a:ext>
            </a:extLst>
          </p:cNvPr>
          <p:cNvGraphicFramePr>
            <a:graphicFrameLocks noGrp="1"/>
          </p:cNvGraphicFramePr>
          <p:nvPr>
            <p:extLst>
              <p:ext uri="{D42A27DB-BD31-4B8C-83A1-F6EECF244321}">
                <p14:modId xmlns:p14="http://schemas.microsoft.com/office/powerpoint/2010/main" val="1729742814"/>
              </p:ext>
            </p:extLst>
          </p:nvPr>
        </p:nvGraphicFramePr>
        <p:xfrm>
          <a:off x="457200" y="1564421"/>
          <a:ext cx="8188036" cy="3353807"/>
        </p:xfrm>
        <a:graphic>
          <a:graphicData uri="http://schemas.openxmlformats.org/drawingml/2006/table">
            <a:tbl>
              <a:tblPr firstRow="1" firstCol="1" bandRow="1"/>
              <a:tblGrid>
                <a:gridCol w="1173495">
                  <a:extLst>
                    <a:ext uri="{9D8B030D-6E8A-4147-A177-3AD203B41FA5}">
                      <a16:colId xmlns:a16="http://schemas.microsoft.com/office/drawing/2014/main" val="1729846914"/>
                    </a:ext>
                  </a:extLst>
                </a:gridCol>
                <a:gridCol w="2215560">
                  <a:extLst>
                    <a:ext uri="{9D8B030D-6E8A-4147-A177-3AD203B41FA5}">
                      <a16:colId xmlns:a16="http://schemas.microsoft.com/office/drawing/2014/main" val="105662379"/>
                    </a:ext>
                  </a:extLst>
                </a:gridCol>
                <a:gridCol w="4798981">
                  <a:extLst>
                    <a:ext uri="{9D8B030D-6E8A-4147-A177-3AD203B41FA5}">
                      <a16:colId xmlns:a16="http://schemas.microsoft.com/office/drawing/2014/main" val="2308887048"/>
                    </a:ext>
                  </a:extLst>
                </a:gridCol>
              </a:tblGrid>
              <a:tr h="270818">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nSpc>
                          <a:spcPct val="115000"/>
                        </a:lnSpc>
                        <a:spcBef>
                          <a:spcPts val="0"/>
                        </a:spcBef>
                        <a:spcAft>
                          <a:spcPts val="0"/>
                        </a:spcAft>
                      </a:pPr>
                      <a:r>
                        <a:rPr lang="en-US" sz="1200" dirty="0">
                          <a:effectLst/>
                        </a:rPr>
                        <a:t>Project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solidFill>
                      <a:sysClr val="windowText" lastClr="000000"/>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nSpc>
                          <a:spcPct val="115000"/>
                        </a:lnSpc>
                        <a:spcBef>
                          <a:spcPts val="0"/>
                        </a:spcBef>
                        <a:spcAft>
                          <a:spcPts val="0"/>
                        </a:spcAft>
                      </a:pPr>
                      <a:r>
                        <a:rPr lang="en-US" sz="1200" dirty="0">
                          <a:effectLst/>
                        </a:rPr>
                        <a:t>Purpose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ysClr val="windowText" lastClr="000000"/>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a:lnSpc>
                          <a:spcPct val="115000"/>
                        </a:lnSpc>
                        <a:spcBef>
                          <a:spcPts val="0"/>
                        </a:spcBef>
                        <a:spcAft>
                          <a:spcPts val="0"/>
                        </a:spcAft>
                      </a:pPr>
                      <a:r>
                        <a:rPr lang="en-US" sz="1200" dirty="0">
                          <a:effectLst/>
                        </a:rPr>
                        <a:t>Results/Outcomes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solidFill>
                      <a:sysClr val="windowText" lastClr="000000"/>
                    </a:solidFill>
                  </a:tcPr>
                </a:tc>
                <a:extLst>
                  <a:ext uri="{0D108BD9-81ED-4DB2-BD59-A6C34878D82A}">
                    <a16:rowId xmlns:a16="http://schemas.microsoft.com/office/drawing/2014/main" val="1934701857"/>
                  </a:ext>
                </a:extLst>
              </a:tr>
              <a:tr h="1985284">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pPr marL="0" marR="0">
                        <a:lnSpc>
                          <a:spcPct val="115000"/>
                        </a:lnSpc>
                        <a:spcBef>
                          <a:spcPts val="0"/>
                        </a:spcBef>
                        <a:spcAft>
                          <a:spcPts val="600"/>
                        </a:spcAft>
                      </a:pPr>
                      <a:r>
                        <a:rPr lang="en-US" sz="1000" dirty="0">
                          <a:solidFill>
                            <a:srgbClr val="000000"/>
                          </a:solidFill>
                          <a:effectLst/>
                          <a:latin typeface="Source Sans Pro" panose="020B0503030403020204" pitchFamily="34" charset="0"/>
                          <a:ea typeface="Source Sans Pro" panose="020B0503030403020204" pitchFamily="34" charset="0"/>
                          <a:cs typeface="Times New Roman"/>
                        </a:rPr>
                        <a:t>Seeker Portal- Career Page</a:t>
                      </a:r>
                    </a:p>
                    <a:p>
                      <a:pPr marL="0" marR="0" lvl="0">
                        <a:lnSpc>
                          <a:spcPct val="114999"/>
                        </a:lnSpc>
                        <a:spcBef>
                          <a:spcPts val="0"/>
                        </a:spcBef>
                        <a:spcAft>
                          <a:spcPts val="600"/>
                        </a:spcAft>
                        <a:buNone/>
                      </a:pPr>
                      <a:endParaRPr lang="en-US" sz="1000" dirty="0">
                        <a:solidFill>
                          <a:srgbClr val="000000"/>
                        </a:solidFill>
                        <a:effectLst/>
                        <a:latin typeface="Source Sans Pro" panose="020B0503030403020204" pitchFamily="34" charset="0"/>
                        <a:ea typeface="Source Sans Pro" panose="020B0503030403020204" pitchFamily="34" charset="0"/>
                        <a:cs typeface="Times New Roman"/>
                      </a:endParaRPr>
                    </a:p>
                    <a:p>
                      <a:pPr marL="0" marR="0" lvl="0">
                        <a:lnSpc>
                          <a:spcPct val="114999"/>
                        </a:lnSpc>
                        <a:spcBef>
                          <a:spcPts val="1800"/>
                        </a:spcBef>
                        <a:spcAft>
                          <a:spcPts val="600"/>
                        </a:spcAft>
                        <a:buNone/>
                      </a:pPr>
                      <a:r>
                        <a:rPr lang="en-US" sz="1000" dirty="0">
                          <a:solidFill>
                            <a:srgbClr val="000000"/>
                          </a:solidFill>
                          <a:effectLst/>
                          <a:latin typeface="Source Sans Pro" panose="020B0503030403020204" pitchFamily="34" charset="0"/>
                          <a:ea typeface="Source Sans Pro" panose="020B0503030403020204" pitchFamily="34" charset="0"/>
                          <a:cs typeface="Times New Roman"/>
                        </a:rPr>
                        <a:t>Open Opportunities – COVID-19 Community</a:t>
                      </a:r>
                    </a:p>
                    <a:p>
                      <a:pPr marL="0" marR="0" lvl="0" indent="0" algn="l" defTabSz="914400" rtl="0" eaLnBrk="1" fontAlgn="auto" latinLnBrk="0" hangingPunct="1">
                        <a:lnSpc>
                          <a:spcPct val="114999"/>
                        </a:lnSpc>
                        <a:spcBef>
                          <a:spcPts val="1800"/>
                        </a:spcBef>
                        <a:spcAft>
                          <a:spcPts val="600"/>
                        </a:spcAft>
                        <a:buClr>
                          <a:srgbClr val="000000"/>
                        </a:buClr>
                        <a:buSzTx/>
                        <a:buFont typeface="Arial"/>
                        <a:buNone/>
                        <a:tabLst/>
                        <a:defRPr/>
                      </a:pPr>
                      <a:r>
                        <a:rPr lang="en-US" sz="1000" dirty="0">
                          <a:solidFill>
                            <a:srgbClr val="000000"/>
                          </a:solidFill>
                          <a:effectLst/>
                          <a:latin typeface="Source Sans Pro" panose="020B0503030403020204" pitchFamily="34" charset="0"/>
                          <a:ea typeface="Source Sans Pro" panose="020B0503030403020204" pitchFamily="34" charset="0"/>
                          <a:cs typeface="Times New Roman"/>
                        </a:rPr>
                        <a:t>Agency Talent Portal (ATP) - Returning Peace Corps Volunteers</a:t>
                      </a:r>
                      <a:endParaRPr lang="en-US" sz="1000" dirty="0">
                        <a:latin typeface="Source Sans Pro" panose="020B0503030403020204" pitchFamily="34" charset="0"/>
                        <a:ea typeface="Source Sans Pro" panose="020B0503030403020204" pitchFamily="34" charset="0"/>
                        <a:cs typeface="Times New Roman"/>
                      </a:endParaRPr>
                    </a:p>
                    <a:p>
                      <a:pPr marL="0" marR="0" lvl="0">
                        <a:lnSpc>
                          <a:spcPct val="114999"/>
                        </a:lnSpc>
                        <a:spcBef>
                          <a:spcPts val="1800"/>
                        </a:spcBef>
                        <a:spcAft>
                          <a:spcPts val="600"/>
                        </a:spcAft>
                        <a:buNone/>
                      </a:pPr>
                      <a:endParaRPr lang="en-US" sz="1000" dirty="0">
                        <a:effectLst/>
                        <a:latin typeface="Source Sans Pro" panose="020B0503030403020204" pitchFamily="34" charset="0"/>
                        <a:ea typeface="Source Sans Pro" panose="020B0503030403020204" pitchFamily="34" charset="0"/>
                        <a:cs typeface="Times New Roman"/>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nSpc>
                          <a:spcPct val="115000"/>
                        </a:lnSpc>
                        <a:spcBef>
                          <a:spcPts val="0"/>
                        </a:spcBef>
                        <a:spcAft>
                          <a:spcPts val="0"/>
                        </a:spcAft>
                      </a:pPr>
                      <a:r>
                        <a:rPr lang="en-US" sz="1000" dirty="0">
                          <a:solidFill>
                            <a:srgbClr val="000000"/>
                          </a:solidFill>
                          <a:effectLst/>
                          <a:latin typeface="Source Sans Pro" panose="020B0503030403020204" pitchFamily="34" charset="0"/>
                          <a:ea typeface="Source Sans Pro" panose="020B0503030403020204" pitchFamily="34" charset="0"/>
                          <a:cs typeface="Times New Roman"/>
                        </a:rPr>
                        <a:t>First, USAJOBS created a COVID-19 career page to filter all COVID-19 job opportunities in one place to better market the opportunities.</a:t>
                      </a:r>
                      <a:endParaRPr lang="en-US" sz="1000" dirty="0">
                        <a:effectLst/>
                        <a:latin typeface="Source Sans Pro" panose="020B0503030403020204" pitchFamily="34" charset="0"/>
                        <a:ea typeface="Source Sans Pro" panose="020B0503030403020204" pitchFamily="34" charset="0"/>
                        <a:cs typeface="Times New Roman"/>
                      </a:endParaRPr>
                    </a:p>
                    <a:p>
                      <a:pPr marL="0" marR="0">
                        <a:lnSpc>
                          <a:spcPct val="115000"/>
                        </a:lnSpc>
                        <a:spcBef>
                          <a:spcPts val="0"/>
                        </a:spcBef>
                        <a:spcAft>
                          <a:spcPts val="0"/>
                        </a:spcAft>
                      </a:pPr>
                      <a:endParaRPr lang="en-US" sz="10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marL="0" marR="0">
                        <a:lnSpc>
                          <a:spcPct val="115000"/>
                        </a:lnSpc>
                        <a:spcBef>
                          <a:spcPts val="0"/>
                        </a:spcBef>
                        <a:spcAft>
                          <a:spcPts val="0"/>
                        </a:spcAft>
                      </a:pPr>
                      <a:r>
                        <a:rPr lang="en-US" sz="1000" dirty="0">
                          <a:solidFill>
                            <a:srgbClr val="000000"/>
                          </a:solidFill>
                          <a:effectLst/>
                          <a:latin typeface="Source Sans Pro" panose="020B0503030403020204" pitchFamily="34" charset="0"/>
                          <a:ea typeface="Source Sans Pro" panose="020B0503030403020204" pitchFamily="34" charset="0"/>
                          <a:cs typeface="Times New Roman"/>
                        </a:rPr>
                        <a:t>Second, USAJOBS created a COVID-19 response community in Open Opportunities to allow agencies to find Federal talent to support COVID-19 projects.</a:t>
                      </a:r>
                      <a:endParaRPr lang="en-US" sz="1000" dirty="0">
                        <a:effectLst/>
                        <a:latin typeface="Source Sans Pro" panose="020B0503030403020204" pitchFamily="34" charset="0"/>
                        <a:ea typeface="Source Sans Pro" panose="020B0503030403020204" pitchFamily="34" charset="0"/>
                        <a:cs typeface="Times New Roman"/>
                      </a:endParaRPr>
                    </a:p>
                    <a:p>
                      <a:pPr marL="0" marR="0">
                        <a:lnSpc>
                          <a:spcPct val="115000"/>
                        </a:lnSpc>
                        <a:spcBef>
                          <a:spcPts val="0"/>
                        </a:spcBef>
                        <a:spcAft>
                          <a:spcPts val="0"/>
                        </a:spcAft>
                      </a:pPr>
                      <a:endParaRPr lang="en-US" sz="1000" dirty="0">
                        <a:effectLst/>
                        <a:latin typeface="Source Sans Pro" panose="020B0503030403020204" pitchFamily="34" charset="0"/>
                        <a:ea typeface="Source Sans Pro" panose="020B0503030403020204" pitchFamily="34" charset="0"/>
                        <a:cs typeface="Times New Roman"/>
                      </a:endParaRPr>
                    </a:p>
                    <a:p>
                      <a:pPr marL="0" marR="0">
                        <a:lnSpc>
                          <a:spcPct val="115000"/>
                        </a:lnSpc>
                        <a:spcBef>
                          <a:spcPts val="0"/>
                        </a:spcBef>
                        <a:spcAft>
                          <a:spcPts val="0"/>
                        </a:spcAft>
                      </a:pPr>
                      <a:r>
                        <a:rPr lang="en-US" sz="1000" dirty="0">
                          <a:solidFill>
                            <a:srgbClr val="000000"/>
                          </a:solidFill>
                          <a:effectLst/>
                          <a:latin typeface="Source Sans Pro" panose="020B0503030403020204" pitchFamily="34" charset="0"/>
                          <a:ea typeface="Source Sans Pro" panose="020B0503030403020204" pitchFamily="34" charset="0"/>
                          <a:cs typeface="Times New Roman"/>
                        </a:rPr>
                        <a:t>Third, USAJOBS supported the Peace Corps, whose 7,000 volunteers need help finding new employment. </a:t>
                      </a:r>
                      <a:endParaRPr lang="en-US" sz="10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marL="0" marR="0">
                        <a:lnSpc>
                          <a:spcPct val="115000"/>
                        </a:lnSpc>
                        <a:spcBef>
                          <a:spcPts val="0"/>
                        </a:spcBef>
                        <a:spcAft>
                          <a:spcPts val="0"/>
                        </a:spcAft>
                      </a:pPr>
                      <a:endParaRPr lang="en-US" sz="1000" dirty="0">
                        <a:effectLst/>
                        <a:latin typeface="Source Sans Pro" panose="020B0503030403020204" pitchFamily="34" charset="0"/>
                        <a:ea typeface="Source Sans Pro" panose="020B0503030403020204" pitchFamily="34" charset="0"/>
                        <a:cs typeface="Times New Roman"/>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a:lnSpc>
                          <a:spcPct val="115000"/>
                        </a:lnSpc>
                        <a:spcBef>
                          <a:spcPts val="0"/>
                        </a:spcBef>
                        <a:spcAft>
                          <a:spcPts val="0"/>
                        </a:spcAft>
                      </a:pPr>
                      <a:r>
                        <a:rPr lang="en-US" sz="1000" b="1" dirty="0">
                          <a:solidFill>
                            <a:srgbClr val="000000"/>
                          </a:solidFill>
                          <a:effectLst/>
                          <a:latin typeface="Source Sans Pro" panose="020B0503030403020204" pitchFamily="34" charset="0"/>
                          <a:ea typeface="Source Sans Pro" panose="020B0503030403020204" pitchFamily="34" charset="0"/>
                          <a:cs typeface="Times New Roman"/>
                        </a:rPr>
                        <a:t>USAJOBS COVID-19 career page:</a:t>
                      </a:r>
                      <a:endParaRPr lang="en-US" sz="1000" dirty="0">
                        <a:effectLst/>
                        <a:latin typeface="Source Sans Pro" panose="020B0503030403020204" pitchFamily="34" charset="0"/>
                        <a:ea typeface="Source Sans Pro" panose="020B0503030403020204" pitchFamily="34" charset="0"/>
                        <a:cs typeface="Times New Roman"/>
                      </a:endParaRPr>
                    </a:p>
                    <a:p>
                      <a:pPr marL="0" marR="0">
                        <a:lnSpc>
                          <a:spcPct val="115000"/>
                        </a:lnSpc>
                        <a:spcBef>
                          <a:spcPts val="0"/>
                        </a:spcBef>
                        <a:spcAft>
                          <a:spcPts val="0"/>
                        </a:spcAft>
                      </a:pPr>
                      <a:r>
                        <a:rPr lang="en-US" sz="1000" dirty="0">
                          <a:solidFill>
                            <a:srgbClr val="000000"/>
                          </a:solidFill>
                          <a:effectLst/>
                          <a:latin typeface="Source Sans Pro" panose="020B0503030403020204" pitchFamily="34" charset="0"/>
                          <a:ea typeface="Source Sans Pro" panose="020B0503030403020204" pitchFamily="34" charset="0"/>
                          <a:cs typeface="Times New Roman"/>
                        </a:rPr>
                        <a:t>The USAJOBS COVID-19 career page hosted 5,579 job opportunity announcements which netted 871,220 applications started between April 2020 and June 2021.</a:t>
                      </a:r>
                      <a:endParaRPr lang="en-US" sz="1000" dirty="0">
                        <a:effectLst/>
                        <a:latin typeface="Source Sans Pro" panose="020B0503030403020204" pitchFamily="34" charset="0"/>
                        <a:ea typeface="Source Sans Pro" panose="020B0503030403020204" pitchFamily="34" charset="0"/>
                        <a:cs typeface="Times New Roman"/>
                      </a:endParaRPr>
                    </a:p>
                    <a:p>
                      <a:pPr marL="0" marR="0">
                        <a:lnSpc>
                          <a:spcPct val="115000"/>
                        </a:lnSpc>
                        <a:spcBef>
                          <a:spcPts val="0"/>
                        </a:spcBef>
                        <a:spcAft>
                          <a:spcPts val="0"/>
                        </a:spcAft>
                      </a:pPr>
                      <a:endParaRPr lang="en-US" sz="1000" dirty="0">
                        <a:effectLst/>
                        <a:latin typeface="Source Sans Pro" panose="020B0503030403020204" pitchFamily="34" charset="0"/>
                        <a:ea typeface="Source Sans Pro" panose="020B0503030403020204" pitchFamily="34" charset="0"/>
                        <a:cs typeface="Times New Roman"/>
                      </a:endParaRPr>
                    </a:p>
                    <a:p>
                      <a:pPr marL="0" marR="0">
                        <a:lnSpc>
                          <a:spcPct val="115000"/>
                        </a:lnSpc>
                        <a:spcBef>
                          <a:spcPts val="1200"/>
                        </a:spcBef>
                        <a:spcAft>
                          <a:spcPts val="0"/>
                        </a:spcAft>
                      </a:pPr>
                      <a:r>
                        <a:rPr lang="en-US" sz="1000" b="1" dirty="0">
                          <a:solidFill>
                            <a:srgbClr val="000000"/>
                          </a:solidFill>
                          <a:effectLst/>
                          <a:latin typeface="Source Sans Pro" panose="020B0503030403020204" pitchFamily="34" charset="0"/>
                          <a:ea typeface="Source Sans Pro" panose="020B0503030403020204" pitchFamily="34" charset="0"/>
                          <a:cs typeface="Times New Roman"/>
                        </a:rPr>
                        <a:t>COVID-19 Response Program:</a:t>
                      </a:r>
                      <a:endParaRPr lang="en-US" sz="1000" dirty="0">
                        <a:effectLst/>
                        <a:latin typeface="Source Sans Pro" panose="020B0503030403020204" pitchFamily="34" charset="0"/>
                        <a:ea typeface="Source Sans Pro" panose="020B0503030403020204" pitchFamily="34" charset="0"/>
                        <a:cs typeface="Times New Roman"/>
                      </a:endParaRPr>
                    </a:p>
                    <a:p>
                      <a:pPr marL="0" marR="0">
                        <a:lnSpc>
                          <a:spcPct val="115000"/>
                        </a:lnSpc>
                        <a:spcBef>
                          <a:spcPts val="0"/>
                        </a:spcBef>
                        <a:spcAft>
                          <a:spcPts val="0"/>
                        </a:spcAft>
                      </a:pPr>
                      <a:r>
                        <a:rPr lang="en-US" sz="1000" dirty="0">
                          <a:solidFill>
                            <a:srgbClr val="000000"/>
                          </a:solidFill>
                          <a:effectLst/>
                          <a:latin typeface="Source Sans Pro" panose="020B0503030403020204" pitchFamily="34" charset="0"/>
                          <a:ea typeface="Source Sans Pro" panose="020B0503030403020204" pitchFamily="34" charset="0"/>
                          <a:cs typeface="Times New Roman"/>
                        </a:rPr>
                        <a:t>The USAJOBS Open Opportunities page hosted 50 new opportunities.</a:t>
                      </a:r>
                      <a:endParaRPr lang="en-US" sz="1000" dirty="0">
                        <a:effectLst/>
                        <a:latin typeface="Source Sans Pro" panose="020B0503030403020204" pitchFamily="34" charset="0"/>
                        <a:ea typeface="Source Sans Pro" panose="020B0503030403020204" pitchFamily="34" charset="0"/>
                        <a:cs typeface="Times New Roman"/>
                      </a:endParaRPr>
                    </a:p>
                    <a:p>
                      <a:pPr marL="0" marR="0">
                        <a:lnSpc>
                          <a:spcPct val="115000"/>
                        </a:lnSpc>
                        <a:spcBef>
                          <a:spcPts val="0"/>
                        </a:spcBef>
                        <a:spcAft>
                          <a:spcPts val="0"/>
                        </a:spcAft>
                      </a:pPr>
                      <a:r>
                        <a:rPr lang="en-US" sz="1000" dirty="0">
                          <a:solidFill>
                            <a:srgbClr val="000000"/>
                          </a:solidFill>
                          <a:effectLst/>
                          <a:latin typeface="Source Sans Pro" panose="020B0503030403020204" pitchFamily="34" charset="0"/>
                          <a:ea typeface="Source Sans Pro" panose="020B0503030403020204" pitchFamily="34" charset="0"/>
                          <a:cs typeface="Times New Roman"/>
                        </a:rPr>
                        <a:t>One opportunity within Health and Human Services resulted in more than 100 selections. The USAJOBS program  developed a lessons learned whitepaper to consider changes for future surge support needs.</a:t>
                      </a:r>
                      <a:endParaRPr lang="en-US" sz="1000" dirty="0">
                        <a:effectLst/>
                        <a:latin typeface="Source Sans Pro" panose="020B0503030403020204" pitchFamily="34" charset="0"/>
                        <a:ea typeface="Source Sans Pro" panose="020B0503030403020204" pitchFamily="34" charset="0"/>
                        <a:cs typeface="Times New Roman"/>
                      </a:endParaRPr>
                    </a:p>
                    <a:p>
                      <a:pPr marL="0" marR="0">
                        <a:lnSpc>
                          <a:spcPct val="115000"/>
                        </a:lnSpc>
                        <a:spcBef>
                          <a:spcPts val="0"/>
                        </a:spcBef>
                        <a:spcAft>
                          <a:spcPts val="0"/>
                        </a:spcAft>
                      </a:pPr>
                      <a:endParaRPr lang="en-US" sz="800" dirty="0">
                        <a:effectLst/>
                        <a:latin typeface="Source Sans Pro" panose="020B0503030403020204" pitchFamily="34" charset="0"/>
                        <a:ea typeface="Source Sans Pro" panose="020B0503030403020204" pitchFamily="34" charset="0"/>
                        <a:cs typeface="Times New Roman"/>
                      </a:endParaRPr>
                    </a:p>
                    <a:p>
                      <a:pPr marL="0" marR="0">
                        <a:lnSpc>
                          <a:spcPct val="115000"/>
                        </a:lnSpc>
                        <a:spcBef>
                          <a:spcPts val="300"/>
                        </a:spcBef>
                        <a:spcAft>
                          <a:spcPts val="0"/>
                        </a:spcAft>
                      </a:pPr>
                      <a:r>
                        <a:rPr lang="en-US" sz="1000" b="1" dirty="0">
                          <a:solidFill>
                            <a:srgbClr val="000000"/>
                          </a:solidFill>
                          <a:effectLst/>
                          <a:latin typeface="Source Sans Pro" panose="020B0503030403020204" pitchFamily="34" charset="0"/>
                          <a:ea typeface="Source Sans Pro" panose="020B0503030403020204" pitchFamily="34" charset="0"/>
                          <a:cs typeface="Times New Roman"/>
                        </a:rPr>
                        <a:t>Peace Corps Support:</a:t>
                      </a:r>
                      <a:endParaRPr lang="en-US" sz="1000" dirty="0">
                        <a:effectLst/>
                        <a:latin typeface="Source Sans Pro" panose="020B0503030403020204" pitchFamily="34" charset="0"/>
                        <a:ea typeface="Source Sans Pro" panose="020B0503030403020204" pitchFamily="34" charset="0"/>
                        <a:cs typeface="Times New Roman"/>
                      </a:endParaRPr>
                    </a:p>
                    <a:p>
                      <a:pPr marL="0" marR="0">
                        <a:lnSpc>
                          <a:spcPct val="115000"/>
                        </a:lnSpc>
                        <a:spcBef>
                          <a:spcPts val="0"/>
                        </a:spcBef>
                        <a:spcAft>
                          <a:spcPts val="0"/>
                        </a:spcAft>
                      </a:pPr>
                      <a:r>
                        <a:rPr lang="en-US" sz="1000" dirty="0">
                          <a:solidFill>
                            <a:srgbClr val="000000"/>
                          </a:solidFill>
                          <a:effectLst/>
                          <a:latin typeface="Source Sans Pro" panose="020B0503030403020204" pitchFamily="34" charset="0"/>
                          <a:ea typeface="Source Sans Pro" panose="020B0503030403020204" pitchFamily="34" charset="0"/>
                          <a:cs typeface="Times New Roman"/>
                        </a:rPr>
                        <a:t>The USAJOBS program office provided job aids for returning volunteers to make their USAJOBS resume and profile searchable. In turn, the program office provided job aids for agencies to find and potentially hire these volunteers into Federal positions non-competitively.</a:t>
                      </a:r>
                      <a:endParaRPr lang="en-US" sz="1000" dirty="0">
                        <a:effectLst/>
                        <a:latin typeface="Source Sans Pro" panose="020B0503030403020204" pitchFamily="34" charset="0"/>
                        <a:ea typeface="Source Sans Pro" panose="020B0503030403020204" pitchFamily="34" charset="0"/>
                        <a:cs typeface="Times New Roman"/>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296180620"/>
                  </a:ext>
                </a:extLst>
              </a:tr>
            </a:tbl>
          </a:graphicData>
        </a:graphic>
      </p:graphicFrame>
    </p:spTree>
    <p:extLst>
      <p:ext uri="{BB962C8B-B14F-4D97-AF65-F5344CB8AC3E}">
        <p14:creationId xmlns:p14="http://schemas.microsoft.com/office/powerpoint/2010/main" val="2633053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457200" y="0"/>
            <a:ext cx="8375100" cy="907200"/>
          </a:xfrm>
          <a:prstGeom prst="rect">
            <a:avLst/>
          </a:prstGeom>
        </p:spPr>
        <p:txBody>
          <a:bodyPr spcFirstLastPara="1" wrap="square" lIns="91425" tIns="91425" rIns="91425" bIns="0" anchor="b" anchorCtr="0">
            <a:normAutofit/>
          </a:bodyPr>
          <a:lstStyle/>
          <a:p>
            <a:pPr marL="0" lvl="0" indent="0" algn="l" rtl="0">
              <a:spcBef>
                <a:spcPts val="0"/>
              </a:spcBef>
              <a:spcAft>
                <a:spcPts val="0"/>
              </a:spcAft>
              <a:buNone/>
            </a:pPr>
            <a:r>
              <a:rPr lang="en-US" dirty="0"/>
              <a:t>HISP Equity Reflection</a:t>
            </a:r>
            <a:endParaRPr dirty="0"/>
          </a:p>
        </p:txBody>
      </p:sp>
      <p:sp>
        <p:nvSpPr>
          <p:cNvPr id="112" name="Google Shape;112;p21"/>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5</a:t>
            </a:fld>
            <a:endParaRPr/>
          </a:p>
        </p:txBody>
      </p:sp>
      <p:sp>
        <p:nvSpPr>
          <p:cNvPr id="4" name="Google Shape;104;p20">
            <a:extLst>
              <a:ext uri="{FF2B5EF4-FFF2-40B4-BE49-F238E27FC236}">
                <a16:creationId xmlns:a16="http://schemas.microsoft.com/office/drawing/2014/main" id="{F1B22E7D-61D2-400C-BB92-73FFBE6E6D1A}"/>
              </a:ext>
            </a:extLst>
          </p:cNvPr>
          <p:cNvSpPr txBox="1">
            <a:spLocks noGrp="1"/>
          </p:cNvSpPr>
          <p:nvPr>
            <p:ph type="body" idx="1"/>
          </p:nvPr>
        </p:nvSpPr>
        <p:spPr>
          <a:xfrm>
            <a:off x="362116" y="983673"/>
            <a:ext cx="8375100" cy="3858491"/>
          </a:xfrm>
          <a:prstGeom prst="rect">
            <a:avLst/>
          </a:prstGeom>
        </p:spPr>
        <p:txBody>
          <a:bodyPr spcFirstLastPara="1" wrap="square" lIns="91425" tIns="91425" rIns="91425" bIns="91425" anchor="t" anchorCtr="0">
            <a:noAutofit/>
          </a:bodyPr>
          <a:lstStyle/>
          <a:p>
            <a:pPr marL="114300" indent="0">
              <a:buSzPct val="75000"/>
              <a:buNone/>
            </a:pPr>
            <a:r>
              <a:rPr lang="en-US" sz="1000" b="1" dirty="0">
                <a:solidFill>
                  <a:srgbClr val="E42628"/>
                </a:solidFill>
                <a:latin typeface="Source Sans Pro" panose="020B0503030403020204" pitchFamily="34" charset="0"/>
                <a:ea typeface="Source Sans Pro" panose="020B0503030403020204" pitchFamily="34" charset="0"/>
                <a:cs typeface="Segoe UI" panose="020B0502040204020203" pitchFamily="34" charset="0"/>
              </a:rPr>
              <a:t>Who is this provider intended to serve?</a:t>
            </a:r>
          </a:p>
          <a:p>
            <a:pPr marL="114300" indent="0">
              <a:spcBef>
                <a:spcPts val="600"/>
              </a:spcBef>
              <a:buSzPct val="75000"/>
              <a:buNone/>
            </a:pPr>
            <a:r>
              <a:rPr lang="en-US" sz="900" dirty="0">
                <a:latin typeface="Source Sans Pro" panose="020B0503030403020204" pitchFamily="34" charset="0"/>
                <a:ea typeface="Source Sans Pro" panose="020B0503030403020204" pitchFamily="34" charset="0"/>
                <a:cs typeface="Segoe UI" panose="020B0502040204020203" pitchFamily="34" charset="0"/>
              </a:rPr>
              <a:t>All U.S. citizens primarily over the age of 18.</a:t>
            </a:r>
          </a:p>
          <a:p>
            <a:pPr marL="114300" indent="0">
              <a:buSzPct val="75000"/>
              <a:buNone/>
            </a:pPr>
            <a:endParaRPr lang="en-US" sz="1000" dirty="0">
              <a:latin typeface="Source Sans Pro" panose="020B0503030403020204" pitchFamily="34" charset="0"/>
              <a:ea typeface="Source Sans Pro" panose="020B0503030403020204" pitchFamily="34" charset="0"/>
              <a:cs typeface="Segoe UI" panose="020B0502040204020203" pitchFamily="34" charset="0"/>
            </a:endParaRPr>
          </a:p>
          <a:p>
            <a:pPr marL="114300" indent="0">
              <a:buSzPct val="75000"/>
              <a:buNone/>
            </a:pPr>
            <a:r>
              <a:rPr lang="en-US" sz="1000" b="1" dirty="0">
                <a:solidFill>
                  <a:srgbClr val="E42628"/>
                </a:solidFill>
                <a:latin typeface="Source Sans Pro" panose="020B0503030403020204" pitchFamily="34" charset="0"/>
                <a:ea typeface="Source Sans Pro" panose="020B0503030403020204" pitchFamily="34" charset="0"/>
                <a:cs typeface="Segoe UI" panose="020B0502040204020203" pitchFamily="34" charset="0"/>
              </a:rPr>
              <a:t>Are there barriers that people of color, people with disabilities, LGBTQ+ people, women, non-native English speakers, and others who have been historically underserved, marginalized, discriminated, and adversely affected by persistent poverty and inequality face with regard to this program or service? How might these individuals interact with your program differently? </a:t>
            </a:r>
          </a:p>
          <a:p>
            <a:pPr marL="284163" indent="-169863">
              <a:spcBef>
                <a:spcPts val="600"/>
              </a:spcBef>
              <a:buSzPct val="75000"/>
            </a:pPr>
            <a:r>
              <a:rPr lang="en-US" sz="900" b="1" dirty="0">
                <a:latin typeface="Source Sans Pro" panose="020B0503030403020204" pitchFamily="34" charset="0"/>
                <a:ea typeface="Source Sans Pro" panose="020B0503030403020204" pitchFamily="34" charset="0"/>
                <a:cs typeface="Segoe UI" panose="020B0502040204020203" pitchFamily="34" charset="0"/>
              </a:rPr>
              <a:t>Individuals with disabilities: </a:t>
            </a:r>
            <a:r>
              <a:rPr lang="en-US" sz="900" dirty="0">
                <a:latin typeface="Source Sans Pro" panose="020B0503030403020204" pitchFamily="34" charset="0"/>
                <a:ea typeface="Source Sans Pro" panose="020B0503030403020204" pitchFamily="34" charset="0"/>
                <a:cs typeface="Segoe UI" panose="020B0502040204020203" pitchFamily="34" charset="0"/>
              </a:rPr>
              <a:t>Challenges providing clear guidance on the individuals with disabilities hiring authority and what is needed to apply to be considered “eligible” for certain job announcements.</a:t>
            </a:r>
          </a:p>
          <a:p>
            <a:pPr marL="284163" indent="-169863">
              <a:spcBef>
                <a:spcPts val="600"/>
              </a:spcBef>
              <a:buSzPct val="75000"/>
            </a:pPr>
            <a:r>
              <a:rPr lang="en-US" sz="900" b="1" dirty="0">
                <a:latin typeface="Source Sans Pro" panose="020B0503030403020204" pitchFamily="34" charset="0"/>
                <a:ea typeface="Source Sans Pro" panose="020B0503030403020204" pitchFamily="34" charset="0"/>
                <a:cs typeface="Segoe UI" panose="020B0502040204020203" pitchFamily="34" charset="0"/>
              </a:rPr>
              <a:t>Non-native English speakers: </a:t>
            </a:r>
            <a:r>
              <a:rPr lang="en-US" sz="900" dirty="0">
                <a:latin typeface="Source Sans Pro" panose="020B0503030403020204" pitchFamily="34" charset="0"/>
                <a:ea typeface="Source Sans Pro" panose="020B0503030403020204" pitchFamily="34" charset="0"/>
                <a:cs typeface="Segoe UI" panose="020B0502040204020203" pitchFamily="34" charset="0"/>
              </a:rPr>
              <a:t>The site is only offered in English.</a:t>
            </a:r>
          </a:p>
          <a:p>
            <a:pPr marL="284163" indent="-169863">
              <a:spcBef>
                <a:spcPts val="600"/>
              </a:spcBef>
              <a:buSzPct val="75000"/>
            </a:pPr>
            <a:r>
              <a:rPr lang="en-US" sz="900" b="1" dirty="0">
                <a:latin typeface="Source Sans Pro" panose="020B0503030403020204" pitchFamily="34" charset="0"/>
                <a:ea typeface="Source Sans Pro" panose="020B0503030403020204" pitchFamily="34" charset="0"/>
                <a:cs typeface="Segoe UI" panose="020B0502040204020203" pitchFamily="34" charset="0"/>
              </a:rPr>
              <a:t>Homeless, including homeless veterans,  and applicants located in remote geographic regions: </a:t>
            </a:r>
            <a:r>
              <a:rPr lang="en-US" sz="900" dirty="0">
                <a:latin typeface="Source Sans Pro" panose="020B0503030403020204" pitchFamily="34" charset="0"/>
                <a:ea typeface="Source Sans Pro" panose="020B0503030403020204" pitchFamily="34" charset="0"/>
                <a:cs typeface="Segoe UI" panose="020B0502040204020203" pitchFamily="34" charset="0"/>
              </a:rPr>
              <a:t>Lack of access to a computer, internet, documents, and resources needed for multi-factor login.</a:t>
            </a:r>
          </a:p>
          <a:p>
            <a:pPr marL="284163" indent="-169863">
              <a:spcBef>
                <a:spcPts val="600"/>
              </a:spcBef>
              <a:buSzPct val="75000"/>
            </a:pPr>
            <a:r>
              <a:rPr lang="en-US" sz="900" b="1" dirty="0">
                <a:latin typeface="Source Sans Pro" panose="020B0503030403020204" pitchFamily="34" charset="0"/>
                <a:ea typeface="Source Sans Pro" panose="020B0503030403020204" pitchFamily="34" charset="0"/>
                <a:cs typeface="Segoe UI" panose="020B0502040204020203" pitchFamily="34" charset="0"/>
              </a:rPr>
              <a:t>Multiple unserved populations: </a:t>
            </a:r>
            <a:r>
              <a:rPr lang="en-US" sz="900" dirty="0">
                <a:latin typeface="Source Sans Pro" panose="020B0503030403020204" pitchFamily="34" charset="0"/>
                <a:ea typeface="Source Sans Pro" panose="020B0503030403020204" pitchFamily="34" charset="0"/>
                <a:cs typeface="Segoe UI" panose="020B0502040204020203" pitchFamily="34" charset="0"/>
              </a:rPr>
              <a:t>A significant amount of content presented to applicants is not written at appropriate reading levels.</a:t>
            </a:r>
          </a:p>
          <a:p>
            <a:pPr marL="284163" indent="-169863">
              <a:spcBef>
                <a:spcPts val="600"/>
              </a:spcBef>
              <a:buSzPct val="75000"/>
            </a:pPr>
            <a:r>
              <a:rPr lang="en-US" sz="900" b="1" dirty="0">
                <a:latin typeface="Source Sans Pro" panose="020B0503030403020204" pitchFamily="34" charset="0"/>
                <a:ea typeface="Source Sans Pro" panose="020B0503030403020204" pitchFamily="34" charset="0"/>
                <a:cs typeface="Segoe UI" panose="020B0502040204020203" pitchFamily="34" charset="0"/>
              </a:rPr>
              <a:t>LGBTQ+ community: </a:t>
            </a:r>
            <a:r>
              <a:rPr lang="en-US" sz="900" dirty="0">
                <a:latin typeface="Source Sans Pro" panose="020B0503030403020204" pitchFamily="34" charset="0"/>
                <a:ea typeface="Source Sans Pro" panose="020B0503030403020204" pitchFamily="34" charset="0"/>
                <a:cs typeface="Segoe UI" panose="020B0502040204020203" pitchFamily="34" charset="0"/>
              </a:rPr>
              <a:t>Selective service question for some transgender applicants proves difficult and may impact privacy concerns.</a:t>
            </a:r>
          </a:p>
          <a:p>
            <a:pPr marL="284163" indent="-169863">
              <a:lnSpc>
                <a:spcPct val="125000"/>
              </a:lnSpc>
              <a:spcBef>
                <a:spcPts val="600"/>
              </a:spcBef>
              <a:buSzPct val="75000"/>
            </a:pPr>
            <a:r>
              <a:rPr lang="en-US" sz="900" dirty="0">
                <a:latin typeface="Source Sans Pro" panose="020B0503030403020204" pitchFamily="34" charset="0"/>
                <a:ea typeface="Source Sans Pro" panose="020B0503030403020204" pitchFamily="34" charset="0"/>
                <a:cs typeface="Segoe UI" panose="020B0502040204020203" pitchFamily="34" charset="0"/>
              </a:rPr>
              <a:t>In many cases we do not have enough information to identify barriers. We are taking action to conduct more exploration in FY 2022 by incorporating service equity assessments into the delivery processes.</a:t>
            </a:r>
          </a:p>
          <a:p>
            <a:pPr marL="114300" indent="0">
              <a:buSzPct val="75000"/>
              <a:buNone/>
            </a:pPr>
            <a:endParaRPr lang="en-US" sz="1000" b="1" dirty="0">
              <a:solidFill>
                <a:srgbClr val="E42628"/>
              </a:solidFill>
              <a:latin typeface="Source Sans Pro" panose="020B0503030403020204" pitchFamily="34" charset="0"/>
              <a:ea typeface="Source Sans Pro" panose="020B0503030403020204" pitchFamily="34" charset="0"/>
              <a:cs typeface="Segoe UI" panose="020B0502040204020203" pitchFamily="34" charset="0"/>
            </a:endParaRPr>
          </a:p>
          <a:p>
            <a:pPr marL="114300" indent="0">
              <a:buSzPct val="75000"/>
              <a:buNone/>
            </a:pPr>
            <a:r>
              <a:rPr lang="en-US" sz="1000" b="1" dirty="0">
                <a:solidFill>
                  <a:srgbClr val="E42628"/>
                </a:solidFill>
                <a:latin typeface="Source Sans Pro" panose="020B0503030403020204" pitchFamily="34" charset="0"/>
                <a:ea typeface="Source Sans Pro" panose="020B0503030403020204" pitchFamily="34" charset="0"/>
                <a:cs typeface="Segoe UI" panose="020B0502040204020203" pitchFamily="34" charset="0"/>
              </a:rPr>
              <a:t>Where do we have a knowledge gap about individuals’ interactions with our service we need evidence to fill?</a:t>
            </a:r>
          </a:p>
          <a:p>
            <a:pPr marL="284163" indent="-169863">
              <a:lnSpc>
                <a:spcPct val="100000"/>
              </a:lnSpc>
              <a:spcBef>
                <a:spcPts val="600"/>
              </a:spcBef>
              <a:buSzPct val="75000"/>
            </a:pPr>
            <a:r>
              <a:rPr lang="en-US" sz="900" dirty="0">
                <a:latin typeface="Source Sans Pro" panose="020B0503030403020204" pitchFamily="34" charset="0"/>
                <a:ea typeface="Source Sans Pro" panose="020B0503030403020204" pitchFamily="34" charset="0"/>
                <a:cs typeface="Segoe UI" panose="020B0502040204020203" pitchFamily="34" charset="0"/>
              </a:rPr>
              <a:t>Additional contextual interviews and observation is needed for most of these groups.</a:t>
            </a:r>
          </a:p>
        </p:txBody>
      </p:sp>
    </p:spTree>
    <p:extLst>
      <p:ext uri="{BB962C8B-B14F-4D97-AF65-F5344CB8AC3E}">
        <p14:creationId xmlns:p14="http://schemas.microsoft.com/office/powerpoint/2010/main" val="3815391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418358" y="506532"/>
            <a:ext cx="8375100" cy="907200"/>
          </a:xfrm>
          <a:prstGeom prst="rect">
            <a:avLst/>
          </a:prstGeom>
        </p:spPr>
        <p:txBody>
          <a:bodyPr spcFirstLastPara="1" wrap="square" lIns="91425" tIns="91425" rIns="91425" bIns="0" anchor="b" anchorCtr="0">
            <a:normAutofit fontScale="90000"/>
          </a:bodyPr>
          <a:lstStyle/>
          <a:p>
            <a:pPr lvl="0"/>
            <a:r>
              <a:rPr lang="en-US" dirty="0">
                <a:latin typeface="Arial"/>
                <a:cs typeface="Arial"/>
              </a:rPr>
              <a:t>FY22 Action Update: </a:t>
            </a:r>
            <a:r>
              <a:rPr lang="en-US" sz="2400" dirty="0">
                <a:latin typeface="Arial"/>
                <a:cs typeface="Arial"/>
              </a:rPr>
              <a:t>Job Status – Applicant Count</a:t>
            </a:r>
            <a:br>
              <a:rPr lang="en-US" dirty="0"/>
            </a:br>
            <a:r>
              <a:rPr lang="en-US" sz="1100" b="0" dirty="0">
                <a:solidFill>
                  <a:schemeClr val="tx1"/>
                </a:solidFill>
                <a:latin typeface="Source Sans Pro" panose="020B0503030403020204" pitchFamily="34" charset="0"/>
                <a:ea typeface="Source Sans Pro" panose="020B0503030403020204" pitchFamily="34" charset="0"/>
                <a:cs typeface="Segoe UI" panose="020B0502040204020203" pitchFamily="34" charset="0"/>
              </a:rPr>
              <a:t>When an applicant logs into their USAJOBS account, they see the jobs they applied to along with the job status (Accepting Applications, Reviewing Applications, Hiring Complete, Job Canceled). Applicants will see a new field along with the job status that shows the total number of applicants who applied to the position. The number of applications will be visible once the job closes and moves into the Reviewing Applications phase.</a:t>
            </a:r>
          </a:p>
        </p:txBody>
      </p:sp>
      <p:sp>
        <p:nvSpPr>
          <p:cNvPr id="112" name="Google Shape;112;p21"/>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6</a:t>
            </a:fld>
            <a:endParaRPr/>
          </a:p>
        </p:txBody>
      </p:sp>
      <p:sp>
        <p:nvSpPr>
          <p:cNvPr id="4" name="Google Shape;104;p20">
            <a:extLst>
              <a:ext uri="{FF2B5EF4-FFF2-40B4-BE49-F238E27FC236}">
                <a16:creationId xmlns:a16="http://schemas.microsoft.com/office/drawing/2014/main" id="{F1B22E7D-61D2-400C-BB92-73FFBE6E6D1A}"/>
              </a:ext>
            </a:extLst>
          </p:cNvPr>
          <p:cNvSpPr txBox="1">
            <a:spLocks noGrp="1"/>
          </p:cNvSpPr>
          <p:nvPr>
            <p:ph type="body" idx="1"/>
          </p:nvPr>
        </p:nvSpPr>
        <p:spPr>
          <a:xfrm>
            <a:off x="285276" y="1488188"/>
            <a:ext cx="8375100" cy="3416400"/>
          </a:xfrm>
          <a:prstGeom prst="rect">
            <a:avLst/>
          </a:prstGeom>
        </p:spPr>
        <p:txBody>
          <a:bodyPr spcFirstLastPara="1" wrap="square" lIns="91425" tIns="91425" rIns="91425" bIns="91425" anchor="t" anchorCtr="0">
            <a:noAutofit/>
          </a:bodyPr>
          <a:lstStyle/>
          <a:p>
            <a:pPr marL="114300" indent="0">
              <a:buSzPct val="75000"/>
              <a:buNone/>
            </a:pPr>
            <a:r>
              <a:rPr lang="en-US" sz="900" b="1" dirty="0">
                <a:solidFill>
                  <a:srgbClr val="E42628"/>
                </a:solidFill>
                <a:latin typeface="Source Sans Pro" panose="020B0503030403020204" pitchFamily="34" charset="0"/>
                <a:ea typeface="Source Sans Pro" panose="020B0503030403020204" pitchFamily="34" charset="0"/>
                <a:cs typeface="Segoe UI" panose="020B0502040204020203" pitchFamily="34" charset="0"/>
              </a:rPr>
              <a:t>What customer need will this action address?</a:t>
            </a:r>
          </a:p>
          <a:p>
            <a:pPr marL="114300" indent="0">
              <a:buSzPct val="75000"/>
              <a:buNone/>
            </a:pPr>
            <a:r>
              <a:rPr lang="en-US" sz="900" dirty="0">
                <a:solidFill>
                  <a:schemeClr val="tx1"/>
                </a:solidFill>
                <a:latin typeface="Source Sans Pro" panose="020B0503030403020204" pitchFamily="34" charset="0"/>
                <a:ea typeface="Source Sans Pro" panose="020B0503030403020204" pitchFamily="34" charset="0"/>
                <a:cs typeface="Segoe UI"/>
              </a:rPr>
              <a:t>For the job seeker, this feature improves the transparency and perception of the Federal hiring experience. Providing the number of applicants conveys the competitiveness of the job and the level of effort by the agency to process the applications and move through the hiring process. </a:t>
            </a:r>
            <a:endParaRPr lang="en-US" sz="900" dirty="0">
              <a:solidFill>
                <a:schemeClr val="tx1"/>
              </a:solidFill>
              <a:latin typeface="Source Sans Pro" panose="020B0503030403020204" pitchFamily="34" charset="0"/>
              <a:ea typeface="Source Sans Pro" panose="020B0503030403020204" pitchFamily="34" charset="0"/>
              <a:cs typeface="Segoe UI" panose="020B0502040204020203" pitchFamily="34" charset="0"/>
            </a:endParaRPr>
          </a:p>
          <a:p>
            <a:pPr marL="114300" indent="0">
              <a:buSzPct val="75000"/>
              <a:buNone/>
            </a:pPr>
            <a:endParaRPr lang="en-US" sz="900" dirty="0">
              <a:solidFill>
                <a:srgbClr val="00B050"/>
              </a:solidFill>
              <a:latin typeface="Source Sans Pro" panose="020B0503030403020204" pitchFamily="34" charset="0"/>
              <a:ea typeface="Source Sans Pro" panose="020B0503030403020204" pitchFamily="34" charset="0"/>
              <a:cs typeface="Segoe UI" panose="020B0502040204020203" pitchFamily="34" charset="0"/>
            </a:endParaRPr>
          </a:p>
          <a:p>
            <a:pPr marL="114300" indent="0">
              <a:buSzPct val="75000"/>
              <a:buNone/>
            </a:pPr>
            <a:r>
              <a:rPr lang="en-US" sz="900" b="1" dirty="0">
                <a:solidFill>
                  <a:srgbClr val="E42628"/>
                </a:solidFill>
                <a:latin typeface="Source Sans Pro" panose="020B0503030403020204" pitchFamily="34" charset="0"/>
                <a:ea typeface="Source Sans Pro" panose="020B0503030403020204" pitchFamily="34" charset="0"/>
                <a:cs typeface="Segoe UI" panose="020B0502040204020203" pitchFamily="34" charset="0"/>
              </a:rPr>
              <a:t>Why is this a priority?</a:t>
            </a:r>
          </a:p>
          <a:p>
            <a:pPr marL="114300" indent="0">
              <a:buSzPct val="75000"/>
              <a:buNone/>
            </a:pPr>
            <a:r>
              <a:rPr lang="en-US" sz="900" dirty="0">
                <a:solidFill>
                  <a:schemeClr val="tx1"/>
                </a:solidFill>
                <a:latin typeface="Source Sans Pro" panose="020B0503030403020204" pitchFamily="34" charset="0"/>
                <a:ea typeface="Source Sans Pro" panose="020B0503030403020204" pitchFamily="34" charset="0"/>
                <a:cs typeface="Segoe UI"/>
              </a:rPr>
              <a:t>This feature advances the 2020 GAO Study findings on providing updates to applicants during the hiring process</a:t>
            </a:r>
            <a:r>
              <a:rPr lang="en-US" sz="900" dirty="0">
                <a:solidFill>
                  <a:srgbClr val="00B050"/>
                </a:solidFill>
                <a:latin typeface="Source Sans Pro" panose="020B0503030403020204" pitchFamily="34" charset="0"/>
                <a:ea typeface="Source Sans Pro" panose="020B0503030403020204" pitchFamily="34" charset="0"/>
                <a:cs typeface="Segoe UI"/>
              </a:rPr>
              <a:t> </a:t>
            </a:r>
            <a:r>
              <a:rPr lang="en-US" sz="900" dirty="0">
                <a:latin typeface="Source Sans Pro" panose="020B0503030403020204" pitchFamily="34" charset="0"/>
                <a:ea typeface="Source Sans Pro" panose="020B0503030403020204" pitchFamily="34" charset="0"/>
                <a:cs typeface="Segoe UI"/>
              </a:rPr>
              <a:t>(</a:t>
            </a:r>
            <a:r>
              <a:rPr lang="en-US" sz="900" dirty="0">
                <a:latin typeface="Source Sans Pro" panose="020B0503030403020204" pitchFamily="34" charset="0"/>
                <a:ea typeface="Source Sans Pro" panose="020B0503030403020204" pitchFamily="34" charset="0"/>
                <a:cs typeface="Segoe UI"/>
                <a:hlinkClick r:id="rId3"/>
              </a:rPr>
              <a:t>https://www.gao.gov/assets/gao-21-31.pdf</a:t>
            </a:r>
            <a:r>
              <a:rPr lang="en-US" sz="900" dirty="0">
                <a:latin typeface="Source Sans Pro" panose="020B0503030403020204" pitchFamily="34" charset="0"/>
                <a:ea typeface="Source Sans Pro" panose="020B0503030403020204" pitchFamily="34" charset="0"/>
                <a:cs typeface="Segoe UI"/>
              </a:rPr>
              <a:t>).  </a:t>
            </a:r>
            <a:endParaRPr lang="en-US" sz="900" dirty="0">
              <a:latin typeface="Source Sans Pro" panose="020B0503030403020204" pitchFamily="34" charset="0"/>
              <a:ea typeface="Source Sans Pro" panose="020B0503030403020204" pitchFamily="34" charset="0"/>
              <a:cs typeface="Segoe UI" panose="020B0502040204020203" pitchFamily="34" charset="0"/>
            </a:endParaRPr>
          </a:p>
          <a:p>
            <a:pPr marL="114300" indent="0">
              <a:buSzPct val="75000"/>
              <a:buNone/>
            </a:pPr>
            <a:endParaRPr lang="en-US" sz="900" dirty="0">
              <a:latin typeface="Source Sans Pro" panose="020B0503030403020204" pitchFamily="34" charset="0"/>
              <a:ea typeface="Source Sans Pro" panose="020B0503030403020204" pitchFamily="34" charset="0"/>
              <a:cs typeface="Segoe UI" panose="020B0502040204020203" pitchFamily="34" charset="0"/>
            </a:endParaRPr>
          </a:p>
          <a:p>
            <a:pPr marL="114300" indent="0">
              <a:buSzPct val="75000"/>
              <a:buNone/>
            </a:pPr>
            <a:r>
              <a:rPr lang="en-US" sz="900" b="1" dirty="0">
                <a:solidFill>
                  <a:srgbClr val="E42628"/>
                </a:solidFill>
                <a:latin typeface="Source Sans Pro" panose="020B0503030403020204" pitchFamily="34" charset="0"/>
                <a:ea typeface="Source Sans Pro" panose="020B0503030403020204" pitchFamily="34" charset="0"/>
                <a:cs typeface="Segoe UI" panose="020B0502040204020203" pitchFamily="34" charset="0"/>
              </a:rPr>
              <a:t>Who is responsible for this action happening?</a:t>
            </a:r>
          </a:p>
          <a:p>
            <a:pPr marL="114300" indent="0">
              <a:buSzPct val="75000"/>
              <a:buNone/>
            </a:pPr>
            <a:r>
              <a:rPr lang="en-US" sz="900" dirty="0">
                <a:solidFill>
                  <a:schemeClr val="tx1"/>
                </a:solidFill>
                <a:latin typeface="Source Sans Pro" panose="020B0503030403020204" pitchFamily="34" charset="0"/>
                <a:ea typeface="Source Sans Pro" panose="020B0503030403020204" pitchFamily="34" charset="0"/>
                <a:cs typeface="Segoe UI"/>
              </a:rPr>
              <a:t>The USAJOBS product team. </a:t>
            </a:r>
            <a:endParaRPr lang="en-US" sz="900" dirty="0">
              <a:solidFill>
                <a:schemeClr val="tx1"/>
              </a:solidFill>
              <a:latin typeface="Source Sans Pro" panose="020B0503030403020204" pitchFamily="34" charset="0"/>
              <a:ea typeface="Source Sans Pro" panose="020B0503030403020204" pitchFamily="34" charset="0"/>
              <a:cs typeface="Segoe UI" panose="020B0502040204020203" pitchFamily="34" charset="0"/>
            </a:endParaRPr>
          </a:p>
          <a:p>
            <a:pPr marL="114300" indent="0">
              <a:buSzPct val="75000"/>
              <a:buNone/>
            </a:pPr>
            <a:endParaRPr lang="en-US" sz="900" b="1" dirty="0">
              <a:solidFill>
                <a:srgbClr val="00B050"/>
              </a:solidFill>
              <a:latin typeface="Source Sans Pro" panose="020B0503030403020204" pitchFamily="34" charset="0"/>
              <a:ea typeface="Source Sans Pro" panose="020B0503030403020204" pitchFamily="34" charset="0"/>
              <a:cs typeface="Segoe UI" panose="020B0502040204020203" pitchFamily="34" charset="0"/>
            </a:endParaRPr>
          </a:p>
          <a:p>
            <a:pPr marL="114300" indent="0">
              <a:buSzPct val="75000"/>
              <a:buNone/>
            </a:pPr>
            <a:r>
              <a:rPr lang="en-US" sz="900" b="1" dirty="0">
                <a:solidFill>
                  <a:srgbClr val="E42628"/>
                </a:solidFill>
                <a:latin typeface="Source Sans Pro" panose="020B0503030403020204" pitchFamily="34" charset="0"/>
                <a:ea typeface="Source Sans Pro" panose="020B0503030403020204" pitchFamily="34" charset="0"/>
                <a:cs typeface="Segoe UI" panose="020B0502040204020203" pitchFamily="34" charset="0"/>
              </a:rPr>
              <a:t>What action(s) / deliverables / milestones will you take / hit between Oct. 1, ‘21 – Sept. 30, ‘22?</a:t>
            </a:r>
          </a:p>
          <a:p>
            <a:pPr marL="284163" indent="-169863">
              <a:buSzPct val="75000"/>
              <a:buFont typeface="Wingdings" panose="05000000000000000000" pitchFamily="2" charset="2"/>
              <a:buChar char="§"/>
            </a:pPr>
            <a:r>
              <a:rPr lang="en-US" sz="900" dirty="0">
                <a:solidFill>
                  <a:schemeClr val="tx1"/>
                </a:solidFill>
                <a:latin typeface="Source Sans Pro" panose="020B0503030403020204" pitchFamily="34" charset="0"/>
                <a:ea typeface="Source Sans Pro" panose="020B0503030403020204" pitchFamily="34" charset="0"/>
                <a:cs typeface="Segoe UI"/>
              </a:rPr>
              <a:t>Complete pilot with six agencies that are testing applicant count and analyze results (October 2021).</a:t>
            </a:r>
          </a:p>
          <a:p>
            <a:pPr marL="284163" indent="-169863">
              <a:buSzPct val="75000"/>
              <a:buFont typeface="Wingdings" panose="05000000000000000000" pitchFamily="2" charset="2"/>
              <a:buChar char="§"/>
            </a:pPr>
            <a:r>
              <a:rPr lang="en-US" sz="900" dirty="0">
                <a:solidFill>
                  <a:schemeClr val="tx1"/>
                </a:solidFill>
                <a:latin typeface="Source Sans Pro" panose="020B0503030403020204" pitchFamily="34" charset="0"/>
                <a:ea typeface="Source Sans Pro" panose="020B0503030403020204" pitchFamily="34" charset="0"/>
                <a:cs typeface="Segoe UI"/>
              </a:rPr>
              <a:t>Implement applicant count based on pilot results (November 2021).</a:t>
            </a:r>
          </a:p>
          <a:p>
            <a:pPr marL="284163" indent="-169863">
              <a:buSzPct val="75000"/>
              <a:buFont typeface="Wingdings" panose="05000000000000000000" pitchFamily="2" charset="2"/>
              <a:buChar char="§"/>
            </a:pPr>
            <a:r>
              <a:rPr lang="en-US" sz="900" dirty="0">
                <a:solidFill>
                  <a:schemeClr val="tx1"/>
                </a:solidFill>
                <a:latin typeface="Source Sans Pro" panose="020B0503030403020204" pitchFamily="34" charset="0"/>
                <a:ea typeface="Source Sans Pro" panose="020B0503030403020204" pitchFamily="34" charset="0"/>
                <a:cs typeface="Segoe UI"/>
              </a:rPr>
              <a:t>Include the new applicant count feature in communication activities with Federal agencies and the public (November 2021).</a:t>
            </a:r>
          </a:p>
          <a:p>
            <a:pPr marL="284163" indent="-169863">
              <a:buSzPct val="75000"/>
              <a:buFont typeface="Wingdings" panose="05000000000000000000" pitchFamily="2" charset="2"/>
              <a:buChar char="§"/>
            </a:pPr>
            <a:r>
              <a:rPr lang="en-US" sz="900" dirty="0">
                <a:solidFill>
                  <a:schemeClr val="tx1"/>
                </a:solidFill>
                <a:latin typeface="Source Sans Pro" panose="020B0503030403020204" pitchFamily="34" charset="0"/>
                <a:ea typeface="Source Sans Pro" panose="020B0503030403020204" pitchFamily="34" charset="0"/>
                <a:cs typeface="Segoe UI"/>
              </a:rPr>
              <a:t>Track measures associated with applicant count (November 2021 – September 2022).</a:t>
            </a:r>
          </a:p>
          <a:p>
            <a:pPr marL="114300" indent="0">
              <a:buSzPct val="75000"/>
              <a:buNone/>
            </a:pPr>
            <a:endParaRPr lang="en-US" sz="900" dirty="0">
              <a:latin typeface="Source Sans Pro" panose="020B0503030403020204" pitchFamily="34" charset="0"/>
              <a:ea typeface="Source Sans Pro" panose="020B0503030403020204" pitchFamily="34" charset="0"/>
              <a:cs typeface="Segoe UI" panose="020B0502040204020203" pitchFamily="34" charset="0"/>
            </a:endParaRPr>
          </a:p>
          <a:p>
            <a:pPr marL="114300" indent="0">
              <a:buSzPct val="75000"/>
              <a:buNone/>
            </a:pPr>
            <a:r>
              <a:rPr lang="en-US" sz="900" b="1" dirty="0">
                <a:solidFill>
                  <a:srgbClr val="E42628"/>
                </a:solidFill>
                <a:latin typeface="Source Sans Pro" panose="020B0503030403020204" pitchFamily="34" charset="0"/>
                <a:ea typeface="Source Sans Pro" panose="020B0503030403020204" pitchFamily="34" charset="0"/>
                <a:cs typeface="Segoe UI" panose="020B0502040204020203" pitchFamily="34" charset="0"/>
              </a:rPr>
              <a:t>How will you measure whether these actions had their intended effect?</a:t>
            </a:r>
          </a:p>
          <a:p>
            <a:pPr marL="114300" indent="0">
              <a:buSzPct val="75000"/>
              <a:buNone/>
            </a:pPr>
            <a:r>
              <a:rPr lang="en-US" sz="900" dirty="0">
                <a:solidFill>
                  <a:schemeClr val="tx1"/>
                </a:solidFill>
                <a:latin typeface="Source Sans Pro" panose="020B0503030403020204" pitchFamily="34" charset="0"/>
                <a:ea typeface="Source Sans Pro" panose="020B0503030403020204" pitchFamily="34" charset="0"/>
                <a:cs typeface="Segoe UI"/>
              </a:rPr>
              <a:t>Reduced help desk tickets regarding applicant inquiries.</a:t>
            </a:r>
          </a:p>
          <a:p>
            <a:pPr marL="114300" indent="0">
              <a:buSzPct val="75000"/>
              <a:buNone/>
            </a:pPr>
            <a:endParaRPr lang="en-US" sz="900" dirty="0">
              <a:latin typeface="Source Sans Pro" panose="020B0503030403020204" pitchFamily="34" charset="0"/>
              <a:ea typeface="Source Sans Pro" panose="020B0503030403020204" pitchFamily="34" charset="0"/>
              <a:cs typeface="Segoe UI" panose="020B0502040204020203" pitchFamily="34" charset="0"/>
            </a:endParaRPr>
          </a:p>
          <a:p>
            <a:pPr marL="114300" indent="0">
              <a:buSzPct val="75000"/>
              <a:buNone/>
            </a:pPr>
            <a:r>
              <a:rPr lang="en-US" sz="900" b="1" dirty="0">
                <a:solidFill>
                  <a:srgbClr val="E42628"/>
                </a:solidFill>
                <a:latin typeface="Source Sans Pro" panose="020B0503030403020204" pitchFamily="34" charset="0"/>
                <a:ea typeface="Source Sans Pro" panose="020B0503030403020204" pitchFamily="34" charset="0"/>
                <a:cs typeface="Segoe UI" panose="020B0502040204020203" pitchFamily="34" charset="0"/>
              </a:rPr>
              <a:t>What do you need to make this happen?</a:t>
            </a:r>
          </a:p>
          <a:p>
            <a:pPr marL="114300" indent="0">
              <a:buSzPct val="75000"/>
              <a:buNone/>
            </a:pPr>
            <a:r>
              <a:rPr lang="en-US" sz="900" dirty="0">
                <a:solidFill>
                  <a:schemeClr val="tx1"/>
                </a:solidFill>
                <a:latin typeface="Source Sans Pro" panose="020B0503030403020204" pitchFamily="34" charset="0"/>
                <a:ea typeface="Source Sans Pro" panose="020B0503030403020204" pitchFamily="34" charset="0"/>
                <a:cs typeface="Segoe UI"/>
              </a:rPr>
              <a:t>The USAJOBS product team has all resources necessary to implement this feature. </a:t>
            </a:r>
            <a:endParaRPr lang="en-US" sz="900" dirty="0">
              <a:solidFill>
                <a:schemeClr val="tx1"/>
              </a:solidFill>
              <a:latin typeface="Source Sans Pro" panose="020B0503030403020204" pitchFamily="34" charset="0"/>
              <a:ea typeface="Source Sans Pro" panose="020B0503030403020204" pitchFamily="34" charset="0"/>
              <a:cs typeface="Segoe UI" panose="020B0502040204020203" pitchFamily="34" charset="0"/>
            </a:endParaRPr>
          </a:p>
          <a:p>
            <a:pPr marL="114300" indent="0">
              <a:buSzPct val="75000"/>
              <a:buNone/>
            </a:pPr>
            <a:endParaRPr lang="en-US" sz="900" dirty="0">
              <a:latin typeface="Source Sans Pro" panose="020B0503030403020204" pitchFamily="34" charset="0"/>
              <a:ea typeface="Source Sans Pro" panose="020B0503030403020204" pitchFamily="34" charset="0"/>
              <a:cs typeface="Segoe UI" panose="020B0502040204020203" pitchFamily="34" charset="0"/>
            </a:endParaRPr>
          </a:p>
          <a:p>
            <a:pPr marL="114300" indent="0">
              <a:buSzPct val="75000"/>
              <a:buNone/>
            </a:pPr>
            <a:endParaRPr lang="en-US" sz="900" dirty="0">
              <a:latin typeface="Source Sans Pro" panose="020B0503030403020204"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1807809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415787" y="240953"/>
            <a:ext cx="8375100" cy="907200"/>
          </a:xfrm>
          <a:prstGeom prst="rect">
            <a:avLst/>
          </a:prstGeom>
        </p:spPr>
        <p:txBody>
          <a:bodyPr spcFirstLastPara="1" wrap="square" lIns="91425" tIns="91425" rIns="91425" bIns="0" anchor="b" anchorCtr="0">
            <a:normAutofit/>
          </a:bodyPr>
          <a:lstStyle/>
          <a:p>
            <a:r>
              <a:rPr lang="en-US" dirty="0">
                <a:latin typeface="Arial"/>
                <a:cs typeface="Arial"/>
              </a:rPr>
              <a:t>FY22 Action Update: Minimum Profile</a:t>
            </a:r>
            <a:br>
              <a:rPr lang="en-US" dirty="0">
                <a:latin typeface="Arial"/>
                <a:cs typeface="Arial"/>
              </a:rPr>
            </a:br>
            <a:r>
              <a:rPr lang="en-US" sz="1000" b="0" dirty="0">
                <a:latin typeface="Source Sans Pro" panose="020B0503030403020204" pitchFamily="34" charset="0"/>
                <a:ea typeface="Source Sans Pro" panose="020B0503030403020204" pitchFamily="34" charset="0"/>
                <a:cs typeface="Arial"/>
              </a:rPr>
              <a:t>Minimum profile reduces friction in the profile creation process by only collecting information that is required to apply to a job announcement. </a:t>
            </a:r>
            <a:endParaRPr lang="en-US" sz="1000" dirty="0">
              <a:solidFill>
                <a:srgbClr val="00B050"/>
              </a:solidFill>
              <a:latin typeface="Source Sans Pro" panose="020B0503030403020204" pitchFamily="34" charset="0"/>
              <a:ea typeface="Source Sans Pro" panose="020B0503030403020204" pitchFamily="34" charset="0"/>
              <a:cs typeface="Arial"/>
            </a:endParaRPr>
          </a:p>
        </p:txBody>
      </p:sp>
      <p:sp>
        <p:nvSpPr>
          <p:cNvPr id="112" name="Google Shape;112;p21"/>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7</a:t>
            </a:fld>
            <a:endParaRPr/>
          </a:p>
        </p:txBody>
      </p:sp>
      <p:sp>
        <p:nvSpPr>
          <p:cNvPr id="4" name="Google Shape;104;p20">
            <a:extLst>
              <a:ext uri="{FF2B5EF4-FFF2-40B4-BE49-F238E27FC236}">
                <a16:creationId xmlns:a16="http://schemas.microsoft.com/office/drawing/2014/main" id="{F1B22E7D-61D2-400C-BB92-73FFBE6E6D1A}"/>
              </a:ext>
            </a:extLst>
          </p:cNvPr>
          <p:cNvSpPr txBox="1">
            <a:spLocks noGrp="1"/>
          </p:cNvSpPr>
          <p:nvPr>
            <p:ph type="body" idx="1"/>
          </p:nvPr>
        </p:nvSpPr>
        <p:spPr>
          <a:xfrm>
            <a:off x="353262" y="1236357"/>
            <a:ext cx="8375101" cy="3416400"/>
          </a:xfrm>
          <a:prstGeom prst="rect">
            <a:avLst/>
          </a:prstGeom>
        </p:spPr>
        <p:txBody>
          <a:bodyPr spcFirstLastPara="1" wrap="square" lIns="91425" tIns="91425" rIns="91425" bIns="91425" anchor="t" anchorCtr="0">
            <a:noAutofit/>
          </a:bodyPr>
          <a:lstStyle/>
          <a:p>
            <a:pPr marL="114300" indent="0">
              <a:buSzPct val="75000"/>
              <a:buNone/>
            </a:pPr>
            <a:r>
              <a:rPr lang="en-US" sz="900" b="1" dirty="0">
                <a:solidFill>
                  <a:srgbClr val="E42628"/>
                </a:solidFill>
                <a:latin typeface="Source Sans Pro" panose="020B0503030403020204" pitchFamily="34" charset="0"/>
                <a:ea typeface="Source Sans Pro" panose="020B0503030403020204" pitchFamily="34" charset="0"/>
                <a:cs typeface="Segoe UI" panose="020B0502040204020203" pitchFamily="34" charset="0"/>
              </a:rPr>
              <a:t>What customer need will this action address?</a:t>
            </a:r>
          </a:p>
          <a:p>
            <a:pPr marL="114300" indent="0">
              <a:buSzPct val="75000"/>
              <a:buNone/>
            </a:pPr>
            <a:r>
              <a:rPr lang="en-US" sz="900" dirty="0">
                <a:latin typeface="Source Sans Pro" panose="020B0503030403020204" pitchFamily="34" charset="0"/>
                <a:ea typeface="Source Sans Pro" panose="020B0503030403020204" pitchFamily="34" charset="0"/>
                <a:cs typeface="Segoe UI"/>
              </a:rPr>
              <a:t>Minimum profile will streamline the application process by reducing the amount of time and complexity required to create a profile. The new minimum profile fields will only collect information necessary to apply for a job.</a:t>
            </a:r>
            <a:endParaRPr lang="en-US" sz="900" dirty="0">
              <a:latin typeface="Source Sans Pro" panose="020B0503030403020204" pitchFamily="34" charset="0"/>
              <a:ea typeface="Source Sans Pro" panose="020B0503030403020204" pitchFamily="34" charset="0"/>
              <a:cs typeface="Segoe UI" panose="020B0502040204020203" pitchFamily="34" charset="0"/>
            </a:endParaRPr>
          </a:p>
          <a:p>
            <a:pPr marL="114300" indent="0">
              <a:buSzPct val="75000"/>
              <a:buNone/>
            </a:pPr>
            <a:endParaRPr lang="en-US" sz="900" dirty="0">
              <a:latin typeface="Source Sans Pro" panose="020B0503030403020204" pitchFamily="34" charset="0"/>
              <a:ea typeface="Source Sans Pro" panose="020B0503030403020204" pitchFamily="34" charset="0"/>
              <a:cs typeface="Segoe UI" panose="020B0502040204020203" pitchFamily="34" charset="0"/>
            </a:endParaRPr>
          </a:p>
          <a:p>
            <a:pPr marL="114300" indent="0">
              <a:buSzPct val="75000"/>
              <a:buNone/>
            </a:pPr>
            <a:r>
              <a:rPr lang="en-US" sz="900" b="1" dirty="0">
                <a:solidFill>
                  <a:srgbClr val="E42628"/>
                </a:solidFill>
                <a:latin typeface="Source Sans Pro" panose="020B0503030403020204" pitchFamily="34" charset="0"/>
                <a:ea typeface="Source Sans Pro" panose="020B0503030403020204" pitchFamily="34" charset="0"/>
                <a:cs typeface="Segoe UI" panose="020B0502040204020203" pitchFamily="34" charset="0"/>
              </a:rPr>
              <a:t>Why is this a priority?</a:t>
            </a:r>
          </a:p>
          <a:p>
            <a:pPr marL="114300" indent="0">
              <a:buSzPct val="75000"/>
              <a:buNone/>
            </a:pPr>
            <a:r>
              <a:rPr lang="en-US" sz="900" dirty="0">
                <a:latin typeface="Source Sans Pro" panose="020B0503030403020204" pitchFamily="34" charset="0"/>
                <a:ea typeface="Source Sans Pro" panose="020B0503030403020204" pitchFamily="34" charset="0"/>
                <a:cs typeface="Segoe UI"/>
              </a:rPr>
              <a:t>Customer surveys demonstrate users find the profile fields time consuming and unnecessary. Sample feedback includes, "</a:t>
            </a:r>
            <a:r>
              <a:rPr lang="en-US" sz="900" dirty="0">
                <a:latin typeface="Source Sans Pro" panose="020B0503030403020204" pitchFamily="34" charset="0"/>
                <a:ea typeface="Source Sans Pro" panose="020B0503030403020204" pitchFamily="34" charset="0"/>
                <a:cs typeface="Arial"/>
              </a:rPr>
              <a:t>It was time consuming, and I do not believe all the information requested is necessary." And "I had to skip entering information about my experience because it was tedious."</a:t>
            </a:r>
            <a:endParaRPr lang="en-US" sz="900" dirty="0">
              <a:latin typeface="Source Sans Pro" panose="020B0503030403020204" pitchFamily="34" charset="0"/>
              <a:ea typeface="Source Sans Pro" panose="020B0503030403020204" pitchFamily="34" charset="0"/>
              <a:cs typeface="Segoe UI" panose="020B0502040204020203" pitchFamily="34" charset="0"/>
            </a:endParaRPr>
          </a:p>
          <a:p>
            <a:pPr marL="114300" indent="0">
              <a:buSzPct val="75000"/>
              <a:buNone/>
            </a:pPr>
            <a:endParaRPr lang="en-US" sz="900" dirty="0">
              <a:latin typeface="Source Sans Pro" panose="020B0503030403020204" pitchFamily="34" charset="0"/>
              <a:ea typeface="Source Sans Pro" panose="020B0503030403020204" pitchFamily="34" charset="0"/>
              <a:cs typeface="Segoe UI" panose="020B0502040204020203" pitchFamily="34" charset="0"/>
            </a:endParaRPr>
          </a:p>
          <a:p>
            <a:pPr marL="114300" indent="0">
              <a:buSzPct val="75000"/>
              <a:buNone/>
            </a:pPr>
            <a:r>
              <a:rPr lang="en-US" sz="900" b="1" dirty="0">
                <a:solidFill>
                  <a:srgbClr val="E42628"/>
                </a:solidFill>
                <a:latin typeface="Source Sans Pro" panose="020B0503030403020204" pitchFamily="34" charset="0"/>
                <a:ea typeface="Source Sans Pro" panose="020B0503030403020204" pitchFamily="34" charset="0"/>
                <a:cs typeface="Segoe UI" panose="020B0502040204020203" pitchFamily="34" charset="0"/>
              </a:rPr>
              <a:t>Who is responsible for this action happening?</a:t>
            </a:r>
          </a:p>
          <a:p>
            <a:pPr marL="114300" indent="0">
              <a:lnSpc>
                <a:spcPct val="114999"/>
              </a:lnSpc>
              <a:buNone/>
            </a:pPr>
            <a:r>
              <a:rPr lang="en-US" sz="900" dirty="0">
                <a:solidFill>
                  <a:schemeClr val="tx1"/>
                </a:solidFill>
                <a:latin typeface="Source Sans Pro" panose="020B0503030403020204" pitchFamily="34" charset="0"/>
                <a:ea typeface="Source Sans Pro" panose="020B0503030403020204" pitchFamily="34" charset="0"/>
                <a:cs typeface="Segoe UI"/>
              </a:rPr>
              <a:t>The USAJOBS product team. </a:t>
            </a:r>
            <a:endParaRPr lang="en-US" sz="900" dirty="0">
              <a:latin typeface="Source Sans Pro" panose="020B0503030403020204" pitchFamily="34" charset="0"/>
              <a:ea typeface="Source Sans Pro" panose="020B0503030403020204" pitchFamily="34" charset="0"/>
            </a:endParaRPr>
          </a:p>
          <a:p>
            <a:pPr marL="114300" indent="0">
              <a:buSzPct val="75000"/>
              <a:buNone/>
            </a:pPr>
            <a:endParaRPr lang="en-US" sz="900" b="1" dirty="0">
              <a:solidFill>
                <a:srgbClr val="E42628"/>
              </a:solidFill>
              <a:latin typeface="Source Sans Pro" panose="020B0503030403020204" pitchFamily="34" charset="0"/>
              <a:ea typeface="Source Sans Pro" panose="020B0503030403020204" pitchFamily="34" charset="0"/>
              <a:cs typeface="Segoe UI" panose="020B0502040204020203" pitchFamily="34" charset="0"/>
            </a:endParaRPr>
          </a:p>
          <a:p>
            <a:pPr marL="114300" indent="0">
              <a:buSzPct val="75000"/>
              <a:buNone/>
            </a:pPr>
            <a:r>
              <a:rPr lang="en-US" sz="900" b="1" dirty="0">
                <a:solidFill>
                  <a:srgbClr val="E42628"/>
                </a:solidFill>
                <a:latin typeface="Source Sans Pro" panose="020B0503030403020204" pitchFamily="34" charset="0"/>
                <a:ea typeface="Source Sans Pro" panose="020B0503030403020204" pitchFamily="34" charset="0"/>
                <a:cs typeface="Segoe UI" panose="020B0502040204020203" pitchFamily="34" charset="0"/>
              </a:rPr>
              <a:t>What action(s) / deliverables / milestones will you take / hit between Oct. 1, ‘21 – Sept. 30, ‘22?</a:t>
            </a:r>
          </a:p>
          <a:p>
            <a:pPr>
              <a:buSzPct val="75000"/>
              <a:buFont typeface="Wingdings" panose="05000000000000000000" pitchFamily="2" charset="2"/>
              <a:buChar char="§"/>
            </a:pPr>
            <a:r>
              <a:rPr lang="en-US" sz="900" dirty="0">
                <a:latin typeface="Source Sans Pro" panose="020B0503030403020204" pitchFamily="34" charset="0"/>
                <a:ea typeface="Source Sans Pro" panose="020B0503030403020204" pitchFamily="34" charset="0"/>
                <a:cs typeface="Segoe UI"/>
              </a:rPr>
              <a:t>Implement minimum profile (October 2021).</a:t>
            </a:r>
            <a:endParaRPr lang="en-US" sz="900" dirty="0">
              <a:latin typeface="Source Sans Pro" panose="020B0503030403020204" pitchFamily="34" charset="0"/>
              <a:ea typeface="Source Sans Pro" panose="020B0503030403020204" pitchFamily="34" charset="0"/>
              <a:cs typeface="Segoe UI" panose="020B0502040204020203" pitchFamily="34" charset="0"/>
            </a:endParaRPr>
          </a:p>
          <a:p>
            <a:pPr>
              <a:buSzPct val="75000"/>
              <a:buFont typeface="Wingdings" panose="05000000000000000000" pitchFamily="2" charset="2"/>
              <a:buChar char="§"/>
            </a:pPr>
            <a:r>
              <a:rPr lang="en-US" sz="900" dirty="0">
                <a:solidFill>
                  <a:schemeClr val="tx1"/>
                </a:solidFill>
                <a:latin typeface="Source Sans Pro" panose="020B0503030403020204" pitchFamily="34" charset="0"/>
                <a:ea typeface="Source Sans Pro" panose="020B0503030403020204" pitchFamily="34" charset="0"/>
                <a:cs typeface="Segoe UI"/>
              </a:rPr>
              <a:t>Track measures associated with minimum profile (October 2021 – September 2022).</a:t>
            </a:r>
          </a:p>
          <a:p>
            <a:pPr>
              <a:buSzPct val="75000"/>
              <a:buFont typeface="Wingdings" panose="05000000000000000000" pitchFamily="2" charset="2"/>
              <a:buChar char="§"/>
            </a:pPr>
            <a:r>
              <a:rPr lang="en-US" sz="900" dirty="0">
                <a:latin typeface="Source Sans Pro" panose="020B0503030403020204" pitchFamily="34" charset="0"/>
                <a:ea typeface="Source Sans Pro" panose="020B0503030403020204" pitchFamily="34" charset="0"/>
                <a:cs typeface="Segoe UI"/>
              </a:rPr>
              <a:t>Assess impacts of minimum profile on users, talent acquisition systems, and hiring agencies (November 2021 </a:t>
            </a:r>
            <a:r>
              <a:rPr lang="en-US" sz="900" dirty="0">
                <a:solidFill>
                  <a:schemeClr val="tx1"/>
                </a:solidFill>
                <a:latin typeface="Source Sans Pro" panose="020B0503030403020204" pitchFamily="34" charset="0"/>
                <a:ea typeface="Source Sans Pro" panose="020B0503030403020204" pitchFamily="34" charset="0"/>
                <a:cs typeface="Segoe UI"/>
              </a:rPr>
              <a:t>– September 2022).</a:t>
            </a:r>
            <a:endParaRPr lang="en-US" sz="900" dirty="0">
              <a:solidFill>
                <a:schemeClr val="tx1"/>
              </a:solidFill>
              <a:latin typeface="Source Sans Pro" panose="020B0503030403020204" pitchFamily="34" charset="0"/>
              <a:ea typeface="Source Sans Pro" panose="020B0503030403020204" pitchFamily="34" charset="0"/>
              <a:cs typeface="Segoe UI" panose="020B0502040204020203" pitchFamily="34" charset="0"/>
            </a:endParaRPr>
          </a:p>
          <a:p>
            <a:pPr>
              <a:lnSpc>
                <a:spcPct val="114999"/>
              </a:lnSpc>
              <a:buFont typeface="Wingdings" panose="05000000000000000000" pitchFamily="2" charset="2"/>
              <a:buChar char="§"/>
            </a:pPr>
            <a:endParaRPr lang="en-US" sz="900" dirty="0">
              <a:solidFill>
                <a:schemeClr val="tx1"/>
              </a:solidFill>
              <a:latin typeface="Source Sans Pro" panose="020B0503030403020204" pitchFamily="34" charset="0"/>
              <a:ea typeface="Source Sans Pro" panose="020B0503030403020204" pitchFamily="34" charset="0"/>
              <a:cs typeface="Segoe UI" panose="020B0502040204020203" pitchFamily="34" charset="0"/>
            </a:endParaRPr>
          </a:p>
          <a:p>
            <a:pPr marL="114300" indent="0">
              <a:buSzPct val="75000"/>
              <a:buNone/>
            </a:pPr>
            <a:r>
              <a:rPr lang="en-US" sz="900" b="1" dirty="0">
                <a:solidFill>
                  <a:srgbClr val="E42628"/>
                </a:solidFill>
                <a:latin typeface="Source Sans Pro" panose="020B0503030403020204" pitchFamily="34" charset="0"/>
                <a:ea typeface="Source Sans Pro" panose="020B0503030403020204" pitchFamily="34" charset="0"/>
                <a:cs typeface="Segoe UI" panose="020B0502040204020203" pitchFamily="34" charset="0"/>
              </a:rPr>
              <a:t>How will you measure whether these actions had their intended effect?</a:t>
            </a:r>
          </a:p>
          <a:p>
            <a:pPr>
              <a:buSzPct val="75000"/>
              <a:buFont typeface="Wingdings" panose="05000000000000000000" pitchFamily="2" charset="2"/>
              <a:buChar char="§"/>
            </a:pPr>
            <a:r>
              <a:rPr lang="en-US" sz="900" dirty="0">
                <a:solidFill>
                  <a:schemeClr val="tx1"/>
                </a:solidFill>
                <a:latin typeface="Source Sans Pro" panose="020B0503030403020204" pitchFamily="34" charset="0"/>
                <a:ea typeface="Source Sans Pro" panose="020B0503030403020204" pitchFamily="34" charset="0"/>
                <a:cs typeface="Segoe UI"/>
              </a:rPr>
              <a:t>Decrease in the number of active guest accounts.</a:t>
            </a:r>
          </a:p>
          <a:p>
            <a:pPr>
              <a:buSzPct val="75000"/>
              <a:buFont typeface="Wingdings" panose="05000000000000000000" pitchFamily="2" charset="2"/>
              <a:buChar char="§"/>
            </a:pPr>
            <a:r>
              <a:rPr lang="en-US" sz="900" dirty="0">
                <a:solidFill>
                  <a:schemeClr val="tx1"/>
                </a:solidFill>
                <a:latin typeface="Source Sans Pro" panose="020B0503030403020204" pitchFamily="34" charset="0"/>
                <a:ea typeface="Source Sans Pro" panose="020B0503030403020204" pitchFamily="34" charset="0"/>
                <a:cs typeface="Segoe UI"/>
              </a:rPr>
              <a:t>Increase in positive responses to “it was easy to complete what I needed to do” and “it took a reasonable amount of time to do what I needed to do” for those job. seekers who had a primary reason of visiting USAJOBS to “Create a USAJOBS profile” (user satisfaction survey).</a:t>
            </a:r>
            <a:endParaRPr lang="en-US" sz="900" dirty="0">
              <a:solidFill>
                <a:schemeClr val="tx1"/>
              </a:solidFill>
              <a:latin typeface="Source Sans Pro" panose="020B0503030403020204" pitchFamily="34" charset="0"/>
              <a:ea typeface="Source Sans Pro" panose="020B0503030403020204" pitchFamily="34" charset="0"/>
              <a:cs typeface="Segoe UI" panose="020B0502040204020203" pitchFamily="34" charset="0"/>
            </a:endParaRPr>
          </a:p>
          <a:p>
            <a:pPr>
              <a:buSzPct val="75000"/>
              <a:buFont typeface="Wingdings" panose="05000000000000000000" pitchFamily="2" charset="2"/>
              <a:buChar char="§"/>
            </a:pPr>
            <a:endParaRPr lang="en-US" sz="900" dirty="0">
              <a:latin typeface="Source Sans Pro" panose="020B0503030403020204" pitchFamily="34" charset="0"/>
              <a:ea typeface="Source Sans Pro" panose="020B0503030403020204" pitchFamily="34" charset="0"/>
              <a:cs typeface="Segoe UI" panose="020B0502040204020203" pitchFamily="34" charset="0"/>
            </a:endParaRPr>
          </a:p>
          <a:p>
            <a:pPr marL="114300" indent="0">
              <a:buSzPct val="75000"/>
              <a:buNone/>
            </a:pPr>
            <a:r>
              <a:rPr lang="en-US" sz="900" b="1" dirty="0">
                <a:solidFill>
                  <a:srgbClr val="E42628"/>
                </a:solidFill>
                <a:latin typeface="Source Sans Pro" panose="020B0503030403020204" pitchFamily="34" charset="0"/>
                <a:ea typeface="Source Sans Pro" panose="020B0503030403020204" pitchFamily="34" charset="0"/>
                <a:cs typeface="Segoe UI" panose="020B0502040204020203" pitchFamily="34" charset="0"/>
              </a:rPr>
              <a:t>What do you need to make this happen?</a:t>
            </a:r>
          </a:p>
          <a:p>
            <a:pPr marL="114300" indent="0">
              <a:buSzPct val="75000"/>
              <a:buNone/>
            </a:pPr>
            <a:r>
              <a:rPr lang="en-US" sz="900" dirty="0">
                <a:solidFill>
                  <a:schemeClr val="tx1"/>
                </a:solidFill>
                <a:latin typeface="Source Sans Pro" panose="020B0503030403020204" pitchFamily="34" charset="0"/>
                <a:ea typeface="Source Sans Pro" panose="020B0503030403020204" pitchFamily="34" charset="0"/>
                <a:cs typeface="Segoe UI"/>
              </a:rPr>
              <a:t>The USAJOBS product team has all resources necessary to implement this feature.</a:t>
            </a:r>
          </a:p>
          <a:p>
            <a:pPr marL="114300" indent="0">
              <a:buSzPct val="75000"/>
              <a:buNone/>
            </a:pPr>
            <a:endParaRPr lang="en-US" sz="900" dirty="0">
              <a:latin typeface="Source Sans Pro" panose="020B0503030403020204" pitchFamily="34" charset="0"/>
              <a:ea typeface="Source Sans Pro" panose="020B0503030403020204" pitchFamily="34" charset="0"/>
              <a:cs typeface="Segoe UI" panose="020B0502040204020203" pitchFamily="34" charset="0"/>
            </a:endParaRPr>
          </a:p>
          <a:p>
            <a:pPr marL="114300" indent="0">
              <a:buSzPct val="75000"/>
              <a:buNone/>
            </a:pPr>
            <a:endParaRPr lang="en-US" sz="900" dirty="0">
              <a:latin typeface="Source Sans Pro" panose="020B0503030403020204"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2302476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457200" y="360220"/>
            <a:ext cx="8375100" cy="907200"/>
          </a:xfrm>
          <a:prstGeom prst="rect">
            <a:avLst/>
          </a:prstGeom>
        </p:spPr>
        <p:txBody>
          <a:bodyPr spcFirstLastPara="1" wrap="square" lIns="91425" tIns="91425" rIns="91425" bIns="0" anchor="b" anchorCtr="0">
            <a:normAutofit fontScale="90000"/>
          </a:bodyPr>
          <a:lstStyle/>
          <a:p>
            <a:pPr marL="0" lvl="0" indent="0" algn="l" rtl="0">
              <a:spcBef>
                <a:spcPts val="0"/>
              </a:spcBef>
              <a:spcAft>
                <a:spcPts val="0"/>
              </a:spcAft>
              <a:buNone/>
            </a:pPr>
            <a:r>
              <a:rPr lang="en-US" dirty="0">
                <a:latin typeface="Arial"/>
                <a:cs typeface="Arial"/>
              </a:rPr>
              <a:t>FY23 Commit to Action: End-to-end Apply Experience</a:t>
            </a:r>
            <a:br>
              <a:rPr lang="en-US" dirty="0">
                <a:solidFill>
                  <a:srgbClr val="0070C0"/>
                </a:solidFill>
                <a:latin typeface="Arial"/>
                <a:cs typeface="Arial"/>
              </a:rPr>
            </a:br>
            <a:r>
              <a:rPr lang="en-US" sz="1100" b="0" dirty="0">
                <a:solidFill>
                  <a:schemeClr val="tx1"/>
                </a:solidFill>
                <a:latin typeface="Source Sans Pro" panose="020B0503030403020204" pitchFamily="34" charset="0"/>
                <a:ea typeface="Source Sans Pro" panose="020B0503030403020204" pitchFamily="34" charset="0"/>
                <a:cs typeface="Arial"/>
              </a:rPr>
              <a:t>USAJOBS will facilitate user research activities in partnership with key stakeholders to understand the user experience from “clicking apply” to submitting the final application. The project will include changes to address key pain points with providing documents and responding to questions for eligibility purposes.</a:t>
            </a:r>
            <a:endParaRPr lang="en-US" sz="1100" b="0" dirty="0">
              <a:solidFill>
                <a:schemeClr val="tx1"/>
              </a:solidFill>
              <a:latin typeface="Arial"/>
              <a:cs typeface="Arial"/>
            </a:endParaRPr>
          </a:p>
        </p:txBody>
      </p:sp>
      <p:sp>
        <p:nvSpPr>
          <p:cNvPr id="112" name="Google Shape;112;p21"/>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8</a:t>
            </a:fld>
            <a:endParaRPr/>
          </a:p>
        </p:txBody>
      </p:sp>
      <p:sp>
        <p:nvSpPr>
          <p:cNvPr id="4" name="Google Shape;104;p20">
            <a:extLst>
              <a:ext uri="{FF2B5EF4-FFF2-40B4-BE49-F238E27FC236}">
                <a16:creationId xmlns:a16="http://schemas.microsoft.com/office/drawing/2014/main" id="{F1B22E7D-61D2-400C-BB92-73FFBE6E6D1A}"/>
              </a:ext>
            </a:extLst>
          </p:cNvPr>
          <p:cNvSpPr txBox="1">
            <a:spLocks noGrp="1"/>
          </p:cNvSpPr>
          <p:nvPr>
            <p:ph type="body" idx="1"/>
          </p:nvPr>
        </p:nvSpPr>
        <p:spPr>
          <a:xfrm>
            <a:off x="355189" y="1318729"/>
            <a:ext cx="8375099" cy="3416400"/>
          </a:xfrm>
          <a:prstGeom prst="rect">
            <a:avLst/>
          </a:prstGeom>
        </p:spPr>
        <p:txBody>
          <a:bodyPr spcFirstLastPara="1" wrap="square" lIns="91425" tIns="91425" rIns="91425" bIns="91425" anchor="t" anchorCtr="0">
            <a:noAutofit/>
          </a:bodyPr>
          <a:lstStyle/>
          <a:p>
            <a:pPr marL="114300" indent="0">
              <a:buSzPct val="75000"/>
              <a:buNone/>
            </a:pPr>
            <a:r>
              <a:rPr lang="en-US" sz="900" b="1" dirty="0">
                <a:solidFill>
                  <a:srgbClr val="E42628"/>
                </a:solidFill>
                <a:latin typeface="Source Sans Pro" panose="020B0503030403020204" pitchFamily="34" charset="0"/>
                <a:ea typeface="Source Sans Pro" panose="020B0503030403020204" pitchFamily="34" charset="0"/>
                <a:cs typeface="Segoe UI" panose="020B0502040204020203" pitchFamily="34" charset="0"/>
              </a:rPr>
              <a:t>What customer need will this action address?</a:t>
            </a:r>
          </a:p>
          <a:p>
            <a:pPr marL="114300" indent="0">
              <a:buSzPct val="75000"/>
              <a:buNone/>
            </a:pPr>
            <a:r>
              <a:rPr lang="en-US" sz="900" dirty="0">
                <a:latin typeface="Source Sans Pro" panose="020B0503030403020204" pitchFamily="34" charset="0"/>
                <a:ea typeface="Source Sans Pro" panose="020B0503030403020204" pitchFamily="34" charset="0"/>
                <a:cs typeface="Segoe UI"/>
              </a:rPr>
              <a:t>Streamling the end-to-end application experience will give customers the confidence to apply to jobs quicker, with less friction, and with less redundancies during the application process.</a:t>
            </a:r>
            <a:endParaRPr lang="en-US" sz="900" dirty="0">
              <a:latin typeface="Source Sans Pro" panose="020B0503030403020204" pitchFamily="34" charset="0"/>
              <a:ea typeface="Source Sans Pro" panose="020B0503030403020204" pitchFamily="34" charset="0"/>
              <a:cs typeface="Segoe UI" panose="020B0502040204020203" pitchFamily="34" charset="0"/>
            </a:endParaRPr>
          </a:p>
          <a:p>
            <a:pPr marL="114300" indent="0">
              <a:buSzPct val="75000"/>
              <a:buNone/>
            </a:pPr>
            <a:endParaRPr lang="en-US" sz="800" dirty="0">
              <a:latin typeface="Source Sans Pro" panose="020B0503030403020204" pitchFamily="34" charset="0"/>
              <a:ea typeface="Source Sans Pro" panose="020B0503030403020204" pitchFamily="34" charset="0"/>
              <a:cs typeface="Segoe UI" panose="020B0502040204020203" pitchFamily="34" charset="0"/>
            </a:endParaRPr>
          </a:p>
          <a:p>
            <a:pPr marL="114300" indent="0">
              <a:buSzPct val="75000"/>
              <a:buNone/>
            </a:pPr>
            <a:r>
              <a:rPr lang="en-US" sz="900" b="1" dirty="0">
                <a:solidFill>
                  <a:srgbClr val="E42628"/>
                </a:solidFill>
                <a:latin typeface="Source Sans Pro" panose="020B0503030403020204" pitchFamily="34" charset="0"/>
                <a:ea typeface="Source Sans Pro" panose="020B0503030403020204" pitchFamily="34" charset="0"/>
                <a:cs typeface="Segoe UI" panose="020B0502040204020203" pitchFamily="34" charset="0"/>
              </a:rPr>
              <a:t>Why is this a priority?</a:t>
            </a:r>
          </a:p>
          <a:p>
            <a:pPr marL="114300" indent="0">
              <a:lnSpc>
                <a:spcPct val="114999"/>
              </a:lnSpc>
              <a:buNone/>
            </a:pPr>
            <a:r>
              <a:rPr lang="en-US" sz="900" dirty="0">
                <a:latin typeface="Source Sans Pro" panose="020B0503030403020204" pitchFamily="34" charset="0"/>
                <a:ea typeface="Source Sans Pro" panose="020B0503030403020204" pitchFamily="34" charset="0"/>
                <a:cs typeface="Segoe UI"/>
              </a:rPr>
              <a:t>It is part of an OPM Strategic Plan initiative to improve the applicant satisfaction by 4 points by FY 2026.</a:t>
            </a:r>
            <a:endParaRPr lang="en-US" sz="900" dirty="0">
              <a:latin typeface="Source Sans Pro" panose="020B0503030403020204" pitchFamily="34" charset="0"/>
              <a:ea typeface="Source Sans Pro" panose="020B0503030403020204" pitchFamily="34" charset="0"/>
            </a:endParaRPr>
          </a:p>
          <a:p>
            <a:pPr marL="114300" indent="0">
              <a:buSzPct val="75000"/>
              <a:buNone/>
            </a:pPr>
            <a:endParaRPr lang="en-US" sz="800" dirty="0">
              <a:latin typeface="Source Sans Pro" panose="020B0503030403020204" pitchFamily="34" charset="0"/>
              <a:ea typeface="Source Sans Pro" panose="020B0503030403020204" pitchFamily="34" charset="0"/>
              <a:cs typeface="Segoe UI" panose="020B0502040204020203" pitchFamily="34" charset="0"/>
            </a:endParaRPr>
          </a:p>
          <a:p>
            <a:pPr marL="114300" indent="0">
              <a:buSzPct val="75000"/>
              <a:buNone/>
            </a:pPr>
            <a:r>
              <a:rPr lang="en-US" sz="900" b="1" dirty="0">
                <a:solidFill>
                  <a:srgbClr val="E42628"/>
                </a:solidFill>
                <a:latin typeface="Source Sans Pro" panose="020B0503030403020204" pitchFamily="34" charset="0"/>
                <a:ea typeface="Source Sans Pro" panose="020B0503030403020204" pitchFamily="34" charset="0"/>
                <a:cs typeface="Segoe UI" panose="020B0502040204020203" pitchFamily="34" charset="0"/>
              </a:rPr>
              <a:t>Who is responsible for this action happening?</a:t>
            </a:r>
          </a:p>
          <a:p>
            <a:pPr marL="114300" indent="0">
              <a:buSzPct val="75000"/>
              <a:buNone/>
            </a:pPr>
            <a:r>
              <a:rPr lang="en-US" sz="900" dirty="0">
                <a:latin typeface="Source Sans Pro" panose="020B0503030403020204" pitchFamily="34" charset="0"/>
                <a:ea typeface="Source Sans Pro" panose="020B0503030403020204" pitchFamily="34" charset="0"/>
                <a:cs typeface="Segoe UI"/>
              </a:rPr>
              <a:t>USAJOBS, Talent Acquisition System partners, and OPM policy and oversight functions.</a:t>
            </a:r>
            <a:endParaRPr lang="en-US" sz="900" dirty="0">
              <a:latin typeface="Source Sans Pro" panose="020B0503030403020204" pitchFamily="34" charset="0"/>
              <a:ea typeface="Source Sans Pro" panose="020B0503030403020204" pitchFamily="34" charset="0"/>
              <a:cs typeface="Segoe UI" panose="020B0502040204020203" pitchFamily="34" charset="0"/>
            </a:endParaRPr>
          </a:p>
          <a:p>
            <a:pPr marL="114300" indent="0">
              <a:buSzPct val="75000"/>
              <a:buNone/>
            </a:pPr>
            <a:endParaRPr lang="en-US" sz="800" b="1" dirty="0">
              <a:solidFill>
                <a:srgbClr val="E42628"/>
              </a:solidFill>
              <a:latin typeface="Source Sans Pro" panose="020B0503030403020204" pitchFamily="34" charset="0"/>
              <a:ea typeface="Source Sans Pro" panose="020B0503030403020204" pitchFamily="34" charset="0"/>
              <a:cs typeface="Segoe UI" panose="020B0502040204020203" pitchFamily="34" charset="0"/>
            </a:endParaRPr>
          </a:p>
          <a:p>
            <a:pPr marL="114300" indent="0">
              <a:buSzPct val="75000"/>
              <a:buNone/>
            </a:pPr>
            <a:r>
              <a:rPr lang="en-US" sz="900" b="1" dirty="0">
                <a:solidFill>
                  <a:srgbClr val="E42628"/>
                </a:solidFill>
                <a:latin typeface="Source Sans Pro" panose="020B0503030403020204" pitchFamily="34" charset="0"/>
                <a:ea typeface="Source Sans Pro" panose="020B0503030403020204" pitchFamily="34" charset="0"/>
                <a:cs typeface="Segoe UI" panose="020B0502040204020203" pitchFamily="34" charset="0"/>
              </a:rPr>
              <a:t>What action(s) / deliverables / milestones will you take / hit between Oct. 1, ‘22 – Sept. 30, ‘23?</a:t>
            </a:r>
          </a:p>
          <a:p>
            <a:pPr marL="284163" indent="-169863">
              <a:buSzPct val="75000"/>
              <a:buFont typeface="Wingdings" panose="05000000000000000000" pitchFamily="2" charset="2"/>
              <a:buChar char="§"/>
            </a:pPr>
            <a:r>
              <a:rPr lang="en-US" sz="900" dirty="0">
                <a:latin typeface="Source Sans Pro" panose="020B0503030403020204" pitchFamily="34" charset="0"/>
                <a:ea typeface="Source Sans Pro" panose="020B0503030403020204" pitchFamily="34" charset="0"/>
                <a:cs typeface="Segoe UI"/>
              </a:rPr>
              <a:t>Conduct user research (October 2022).</a:t>
            </a:r>
          </a:p>
          <a:p>
            <a:pPr marL="284163" indent="-169863">
              <a:buSzPct val="75000"/>
              <a:buFont typeface="Wingdings" panose="05000000000000000000" pitchFamily="2" charset="2"/>
              <a:buChar char="§"/>
            </a:pPr>
            <a:r>
              <a:rPr lang="en-US" sz="900" dirty="0">
                <a:latin typeface="Source Sans Pro" panose="020B0503030403020204" pitchFamily="34" charset="0"/>
                <a:ea typeface="Source Sans Pro" panose="020B0503030403020204" pitchFamily="34" charset="0"/>
                <a:cs typeface="Segoe UI"/>
              </a:rPr>
              <a:t>Prototype what we learned from research and co-design sessions (November 2022).</a:t>
            </a:r>
          </a:p>
          <a:p>
            <a:pPr marL="284163" indent="-169863">
              <a:buSzPct val="75000"/>
              <a:buFont typeface="Wingdings" panose="05000000000000000000" pitchFamily="2" charset="2"/>
              <a:buChar char="§"/>
            </a:pPr>
            <a:r>
              <a:rPr lang="en-US" sz="900" dirty="0">
                <a:latin typeface="Source Sans Pro" panose="020B0503030403020204" pitchFamily="34" charset="0"/>
                <a:ea typeface="Source Sans Pro" panose="020B0503030403020204" pitchFamily="34" charset="0"/>
                <a:cs typeface="Segoe UI"/>
              </a:rPr>
              <a:t>Begin production work for implementation (January 2023).</a:t>
            </a:r>
          </a:p>
          <a:p>
            <a:pPr marL="114300" indent="0">
              <a:buSzPct val="75000"/>
              <a:buNone/>
            </a:pPr>
            <a:endParaRPr lang="en-US" sz="800" dirty="0">
              <a:latin typeface="Source Sans Pro" panose="020B0503030403020204" pitchFamily="34" charset="0"/>
              <a:ea typeface="Source Sans Pro" panose="020B0503030403020204" pitchFamily="34" charset="0"/>
              <a:cs typeface="Segoe UI" panose="020B0502040204020203" pitchFamily="34" charset="0"/>
            </a:endParaRPr>
          </a:p>
          <a:p>
            <a:pPr marL="114300" indent="0">
              <a:buSzPct val="75000"/>
              <a:buNone/>
            </a:pPr>
            <a:r>
              <a:rPr lang="en-US" sz="900" b="1" dirty="0">
                <a:solidFill>
                  <a:srgbClr val="E42628"/>
                </a:solidFill>
                <a:latin typeface="Source Sans Pro" panose="020B0503030403020204" pitchFamily="34" charset="0"/>
                <a:ea typeface="Source Sans Pro" panose="020B0503030403020204" pitchFamily="34" charset="0"/>
                <a:cs typeface="Segoe UI" panose="020B0502040204020203" pitchFamily="34" charset="0"/>
              </a:rPr>
              <a:t>How will you measure whether these actions had their intended effect?</a:t>
            </a:r>
          </a:p>
          <a:p>
            <a:pPr marL="284163" indent="-169863">
              <a:buSzPct val="75000"/>
              <a:buFont typeface="Wingdings" panose="05000000000000000000" pitchFamily="2" charset="2"/>
              <a:buChar char="§"/>
            </a:pPr>
            <a:r>
              <a:rPr lang="en-US" sz="900" dirty="0">
                <a:latin typeface="Source Sans Pro" panose="020B0503030403020204" pitchFamily="34" charset="0"/>
                <a:ea typeface="Source Sans Pro" panose="020B0503030403020204" pitchFamily="34" charset="0"/>
                <a:cs typeface="Segoe UI"/>
              </a:rPr>
              <a:t>Job seeker and applicant surveys, including focus on improvements to satisfaction.</a:t>
            </a:r>
          </a:p>
          <a:p>
            <a:pPr marL="284163" indent="-169863">
              <a:buSzPct val="75000"/>
              <a:buFont typeface="Wingdings" panose="05000000000000000000" pitchFamily="2" charset="2"/>
              <a:buChar char="§"/>
            </a:pPr>
            <a:r>
              <a:rPr lang="en-US" sz="900" dirty="0">
                <a:latin typeface="Source Sans Pro" panose="020B0503030403020204" pitchFamily="34" charset="0"/>
                <a:ea typeface="Source Sans Pro" panose="020B0503030403020204" pitchFamily="34" charset="0"/>
                <a:cs typeface="Segoe UI"/>
              </a:rPr>
              <a:t>Reduced help desk tickets.</a:t>
            </a:r>
          </a:p>
          <a:p>
            <a:pPr marL="284163" indent="-169863">
              <a:buSzPct val="75000"/>
              <a:buFont typeface="Wingdings" panose="05000000000000000000" pitchFamily="2" charset="2"/>
              <a:buChar char="§"/>
            </a:pPr>
            <a:r>
              <a:rPr lang="en-US" sz="900" dirty="0">
                <a:latin typeface="Source Sans Pro" panose="020B0503030403020204" pitchFamily="34" charset="0"/>
                <a:ea typeface="Source Sans Pro" panose="020B0503030403020204" pitchFamily="34" charset="0"/>
                <a:cs typeface="Segoe UI"/>
              </a:rPr>
              <a:t>Agency feedback.</a:t>
            </a:r>
            <a:endParaRPr lang="en-US" sz="900" dirty="0">
              <a:latin typeface="Source Sans Pro" panose="020B0503030403020204" pitchFamily="34" charset="0"/>
              <a:ea typeface="Source Sans Pro" panose="020B0503030403020204" pitchFamily="34" charset="0"/>
              <a:cs typeface="Segoe UI" panose="020B0502040204020203" pitchFamily="34" charset="0"/>
            </a:endParaRPr>
          </a:p>
          <a:p>
            <a:pPr marL="114300" indent="0">
              <a:buSzPct val="75000"/>
              <a:buNone/>
            </a:pPr>
            <a:endParaRPr lang="en-US" sz="800" dirty="0">
              <a:latin typeface="Source Sans Pro" panose="020B0503030403020204" pitchFamily="34" charset="0"/>
              <a:ea typeface="Source Sans Pro" panose="020B0503030403020204" pitchFamily="34" charset="0"/>
              <a:cs typeface="Segoe UI" panose="020B0502040204020203" pitchFamily="34" charset="0"/>
            </a:endParaRPr>
          </a:p>
          <a:p>
            <a:pPr marL="114300" indent="0">
              <a:buSzPct val="75000"/>
              <a:buNone/>
            </a:pPr>
            <a:r>
              <a:rPr lang="en-US" sz="900" b="1" dirty="0">
                <a:solidFill>
                  <a:srgbClr val="E42628"/>
                </a:solidFill>
                <a:latin typeface="Source Sans Pro" panose="020B0503030403020204" pitchFamily="34" charset="0"/>
                <a:ea typeface="Source Sans Pro" panose="020B0503030403020204" pitchFamily="34" charset="0"/>
                <a:cs typeface="Segoe UI" panose="020B0502040204020203" pitchFamily="34" charset="0"/>
              </a:rPr>
              <a:t>What do you need to make this happen?</a:t>
            </a:r>
          </a:p>
          <a:p>
            <a:pPr marL="114300" indent="0">
              <a:buSzPct val="75000"/>
              <a:buNone/>
            </a:pPr>
            <a:r>
              <a:rPr lang="en-US" sz="900" dirty="0">
                <a:latin typeface="Source Sans Pro" panose="020B0503030403020204" pitchFamily="34" charset="0"/>
                <a:ea typeface="Source Sans Pro" panose="020B0503030403020204" pitchFamily="34" charset="0"/>
                <a:cs typeface="Segoe UI"/>
              </a:rPr>
              <a:t>Strong collaboration between all key stakeholders to include OPM policy and oversight functions, Talent Acquisition System partners, and agencies.</a:t>
            </a:r>
            <a:endParaRPr lang="en-US" sz="900" dirty="0">
              <a:latin typeface="Source Sans Pro" panose="020B0503030403020204" pitchFamily="34" charset="0"/>
              <a:ea typeface="Source Sans Pro" panose="020B0503030403020204" pitchFamily="34" charset="0"/>
              <a:cs typeface="Segoe UI" panose="020B0502040204020203" pitchFamily="34" charset="0"/>
            </a:endParaRPr>
          </a:p>
          <a:p>
            <a:pPr marL="114300" indent="0">
              <a:buSzPct val="75000"/>
              <a:buNone/>
            </a:pPr>
            <a:endParaRPr lang="en-US" sz="900" dirty="0">
              <a:latin typeface="Source Sans Pro" panose="020B0503030403020204" pitchFamily="34" charset="0"/>
              <a:ea typeface="Source Sans Pro" panose="020B0503030403020204" pitchFamily="34" charset="0"/>
              <a:cs typeface="Segoe UI" panose="020B0502040204020203" pitchFamily="34" charset="0"/>
            </a:endParaRPr>
          </a:p>
          <a:p>
            <a:pPr marL="114300" indent="0">
              <a:buSzPct val="75000"/>
              <a:buNone/>
            </a:pPr>
            <a:endParaRPr lang="en-US" sz="900" dirty="0">
              <a:latin typeface="Source Sans Pro" panose="020B0503030403020204"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1504236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457200" y="284018"/>
            <a:ext cx="8375100" cy="907200"/>
          </a:xfrm>
          <a:prstGeom prst="rect">
            <a:avLst/>
          </a:prstGeom>
        </p:spPr>
        <p:txBody>
          <a:bodyPr spcFirstLastPara="1" wrap="square" lIns="91425" tIns="91425" rIns="91425" bIns="0" anchor="b" anchorCtr="0">
            <a:normAutofit fontScale="90000"/>
          </a:bodyPr>
          <a:lstStyle/>
          <a:p>
            <a:pPr marL="0" lvl="0" indent="0" algn="l" rtl="0">
              <a:spcBef>
                <a:spcPts val="0"/>
              </a:spcBef>
              <a:spcAft>
                <a:spcPts val="0"/>
              </a:spcAft>
              <a:buNone/>
            </a:pPr>
            <a:r>
              <a:rPr lang="en-US" dirty="0">
                <a:latin typeface="Arial"/>
                <a:cs typeface="Arial"/>
              </a:rPr>
              <a:t>FY23 Commit to Action: Skills Matching</a:t>
            </a:r>
            <a:br>
              <a:rPr lang="en-US" dirty="0">
                <a:solidFill>
                  <a:srgbClr val="0070C0"/>
                </a:solidFill>
                <a:latin typeface="Arial"/>
                <a:cs typeface="Arial"/>
              </a:rPr>
            </a:br>
            <a:r>
              <a:rPr lang="en-US" sz="1000" b="0" dirty="0">
                <a:solidFill>
                  <a:schemeClr val="tx1"/>
                </a:solidFill>
                <a:latin typeface="Source Sans Pro" panose="020B0503030403020204" pitchFamily="34" charset="0"/>
                <a:ea typeface="Source Sans Pro" panose="020B0503030403020204" pitchFamily="34" charset="0"/>
                <a:cs typeface="Arial"/>
              </a:rPr>
              <a:t>USAJOBS introduced skills matching in FY 2021 within Open Opportunities. The purpose of the effort was to test its usefulness and learn how to manage an Artificial Intelligence/Machine Learning solution with proper evaluation and oversight processes. The next use case for skills matching will include incorporating the feature in the USAJOBS Agency Talent Portal to recommend candidates to HR Specialists and hiring managers to recruit candidates.</a:t>
            </a:r>
            <a:endParaRPr lang="en-US" sz="1000" dirty="0">
              <a:solidFill>
                <a:srgbClr val="0070C0"/>
              </a:solidFill>
              <a:latin typeface="Arial"/>
              <a:cs typeface="Arial"/>
            </a:endParaRPr>
          </a:p>
        </p:txBody>
      </p:sp>
      <p:sp>
        <p:nvSpPr>
          <p:cNvPr id="112" name="Google Shape;112;p21"/>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9</a:t>
            </a:fld>
            <a:endParaRPr/>
          </a:p>
        </p:txBody>
      </p:sp>
      <p:sp>
        <p:nvSpPr>
          <p:cNvPr id="4" name="Google Shape;104;p20">
            <a:extLst>
              <a:ext uri="{FF2B5EF4-FFF2-40B4-BE49-F238E27FC236}">
                <a16:creationId xmlns:a16="http://schemas.microsoft.com/office/drawing/2014/main" id="{F1B22E7D-61D2-400C-BB92-73FFBE6E6D1A}"/>
              </a:ext>
            </a:extLst>
          </p:cNvPr>
          <p:cNvSpPr txBox="1">
            <a:spLocks noGrp="1"/>
          </p:cNvSpPr>
          <p:nvPr>
            <p:ph type="body" idx="1"/>
          </p:nvPr>
        </p:nvSpPr>
        <p:spPr>
          <a:xfrm>
            <a:off x="332482" y="1163510"/>
            <a:ext cx="8582918" cy="4073511"/>
          </a:xfrm>
          <a:prstGeom prst="rect">
            <a:avLst/>
          </a:prstGeom>
        </p:spPr>
        <p:txBody>
          <a:bodyPr spcFirstLastPara="1" wrap="square" lIns="91425" tIns="91425" rIns="91425" bIns="91425" anchor="t" anchorCtr="0">
            <a:normAutofit lnSpcReduction="10000"/>
          </a:bodyPr>
          <a:lstStyle/>
          <a:p>
            <a:pPr marL="114300" indent="0">
              <a:buSzPct val="75000"/>
              <a:buNone/>
            </a:pPr>
            <a:r>
              <a:rPr lang="en-US" sz="900" b="1" dirty="0">
                <a:solidFill>
                  <a:srgbClr val="E42628"/>
                </a:solidFill>
                <a:latin typeface="Source Sans Pro" panose="020B0503030403020204" pitchFamily="34" charset="0"/>
                <a:ea typeface="Source Sans Pro" panose="020B0503030403020204" pitchFamily="34" charset="0"/>
                <a:cs typeface="Segoe UI" panose="020B0502040204020203" pitchFamily="34" charset="0"/>
              </a:rPr>
              <a:t>What customer need will this action address?</a:t>
            </a:r>
          </a:p>
          <a:p>
            <a:pPr marL="114300" indent="0">
              <a:buSzPct val="75000"/>
              <a:buNone/>
            </a:pPr>
            <a:r>
              <a:rPr lang="en-US" sz="900" dirty="0">
                <a:latin typeface="Source Sans Pro" panose="020B0503030403020204" pitchFamily="34" charset="0"/>
                <a:ea typeface="Source Sans Pro" panose="020B0503030403020204" pitchFamily="34" charset="0"/>
                <a:cs typeface="Segoe UI"/>
              </a:rPr>
              <a:t>Skills matching will help Federal employees find a range of opportunities based on their profile information and remove the burden of “hunting and pecking” to find opportunities to that match the person’s experience and interests.</a:t>
            </a:r>
            <a:endParaRPr lang="en-US" sz="900" dirty="0">
              <a:latin typeface="Source Sans Pro" panose="020B0503030403020204" pitchFamily="34" charset="0"/>
              <a:ea typeface="Source Sans Pro" panose="020B0503030403020204" pitchFamily="34" charset="0"/>
              <a:cs typeface="Segoe UI" panose="020B0502040204020203" pitchFamily="34" charset="0"/>
            </a:endParaRPr>
          </a:p>
          <a:p>
            <a:pPr marL="114300" indent="0">
              <a:buSzPct val="75000"/>
              <a:buNone/>
            </a:pPr>
            <a:endParaRPr lang="en-US" sz="800" dirty="0">
              <a:latin typeface="Source Sans Pro" panose="020B0503030403020204" pitchFamily="34" charset="0"/>
              <a:ea typeface="Source Sans Pro" panose="020B0503030403020204" pitchFamily="34" charset="0"/>
              <a:cs typeface="Segoe UI" panose="020B0502040204020203" pitchFamily="34" charset="0"/>
            </a:endParaRPr>
          </a:p>
          <a:p>
            <a:pPr marL="114300" indent="0">
              <a:buSzPct val="75000"/>
              <a:buNone/>
            </a:pPr>
            <a:r>
              <a:rPr lang="en-US" sz="900" b="1" dirty="0">
                <a:solidFill>
                  <a:srgbClr val="E42628"/>
                </a:solidFill>
                <a:latin typeface="Source Sans Pro" panose="020B0503030403020204" pitchFamily="34" charset="0"/>
                <a:ea typeface="Source Sans Pro" panose="020B0503030403020204" pitchFamily="34" charset="0"/>
                <a:cs typeface="Segoe UI" panose="020B0502040204020203" pitchFamily="34" charset="0"/>
              </a:rPr>
              <a:t>Why is this a priority?</a:t>
            </a:r>
          </a:p>
          <a:p>
            <a:pPr marL="114300" indent="0">
              <a:buSzPct val="75000"/>
              <a:buNone/>
            </a:pPr>
            <a:r>
              <a:rPr lang="en-US" sz="900" dirty="0">
                <a:latin typeface="Source Sans Pro" panose="020B0503030403020204" pitchFamily="34" charset="0"/>
                <a:ea typeface="Source Sans Pro" panose="020B0503030403020204" pitchFamily="34" charset="0"/>
                <a:cs typeface="Segoe UI" panose="020B0502040204020203" pitchFamily="34" charset="0"/>
              </a:rPr>
              <a:t>Difficulties with the search experience are exposed in the help desk and survey data requiring attention. The user research surfaced many examples of the challenges job seekers experience searching for job opportunities.</a:t>
            </a:r>
          </a:p>
          <a:p>
            <a:pPr marL="114300" indent="0">
              <a:buSzPct val="75000"/>
              <a:buNone/>
            </a:pPr>
            <a:endParaRPr lang="en-US" sz="800" dirty="0">
              <a:latin typeface="Source Sans Pro" panose="020B0503030403020204" pitchFamily="34" charset="0"/>
              <a:ea typeface="Source Sans Pro" panose="020B0503030403020204" pitchFamily="34" charset="0"/>
              <a:cs typeface="Segoe UI" panose="020B0502040204020203" pitchFamily="34" charset="0"/>
            </a:endParaRPr>
          </a:p>
          <a:p>
            <a:pPr marL="114300" indent="0">
              <a:buSzPct val="75000"/>
              <a:buNone/>
            </a:pPr>
            <a:r>
              <a:rPr lang="en-US" sz="900" b="1" dirty="0">
                <a:solidFill>
                  <a:srgbClr val="E42628"/>
                </a:solidFill>
                <a:latin typeface="Source Sans Pro" panose="020B0503030403020204" pitchFamily="34" charset="0"/>
                <a:ea typeface="Source Sans Pro" panose="020B0503030403020204" pitchFamily="34" charset="0"/>
                <a:cs typeface="Segoe UI" panose="020B0502040204020203" pitchFamily="34" charset="0"/>
              </a:rPr>
              <a:t>Who is responsible for this action happening?</a:t>
            </a:r>
          </a:p>
          <a:p>
            <a:pPr marL="114300" indent="0">
              <a:lnSpc>
                <a:spcPct val="114999"/>
              </a:lnSpc>
              <a:buNone/>
            </a:pPr>
            <a:r>
              <a:rPr lang="en-US" sz="900" dirty="0">
                <a:solidFill>
                  <a:schemeClr val="tx1"/>
                </a:solidFill>
                <a:latin typeface="Source Sans Pro" panose="020B0503030403020204" pitchFamily="34" charset="0"/>
                <a:ea typeface="Source Sans Pro" panose="020B0503030403020204" pitchFamily="34" charset="0"/>
                <a:cs typeface="Segoe UI"/>
              </a:rPr>
              <a:t>The USAJOBS product team. </a:t>
            </a:r>
            <a:endParaRPr lang="en-US" sz="900" dirty="0">
              <a:latin typeface="Source Sans Pro" panose="020B0503030403020204" pitchFamily="34" charset="0"/>
              <a:ea typeface="Source Sans Pro" panose="020B0503030403020204" pitchFamily="34" charset="0"/>
            </a:endParaRPr>
          </a:p>
          <a:p>
            <a:pPr marL="114300" indent="0">
              <a:buSzPct val="75000"/>
              <a:buNone/>
            </a:pPr>
            <a:endParaRPr lang="en-US" sz="800" b="1" dirty="0">
              <a:solidFill>
                <a:srgbClr val="E42628"/>
              </a:solidFill>
              <a:latin typeface="Source Sans Pro" panose="020B0503030403020204" pitchFamily="34" charset="0"/>
              <a:ea typeface="Source Sans Pro" panose="020B0503030403020204" pitchFamily="34" charset="0"/>
              <a:cs typeface="Segoe UI" panose="020B0502040204020203" pitchFamily="34" charset="0"/>
            </a:endParaRPr>
          </a:p>
          <a:p>
            <a:pPr marL="114300" indent="0">
              <a:buSzPct val="75000"/>
              <a:buNone/>
            </a:pPr>
            <a:r>
              <a:rPr lang="en-US" sz="900" b="1" dirty="0">
                <a:solidFill>
                  <a:srgbClr val="E42628"/>
                </a:solidFill>
                <a:latin typeface="Source Sans Pro" panose="020B0503030403020204" pitchFamily="34" charset="0"/>
                <a:ea typeface="Source Sans Pro" panose="020B0503030403020204" pitchFamily="34" charset="0"/>
                <a:cs typeface="Segoe UI" panose="020B0502040204020203" pitchFamily="34" charset="0"/>
              </a:rPr>
              <a:t>What action(s) / deliverables / milestones will you take / hit between Oct. 1, ‘22 – Sept. 30, ‘23?</a:t>
            </a:r>
          </a:p>
          <a:p>
            <a:pPr marL="284163" indent="-169863">
              <a:buSzPct val="75000"/>
              <a:buFont typeface="Wingdings" panose="05000000000000000000" pitchFamily="2" charset="2"/>
              <a:buChar char="§"/>
            </a:pPr>
            <a:r>
              <a:rPr lang="en-US" sz="900" dirty="0">
                <a:latin typeface="Source Sans Pro" panose="020B0503030403020204" pitchFamily="34" charset="0"/>
                <a:ea typeface="Source Sans Pro" panose="020B0503030403020204" pitchFamily="34" charset="0"/>
                <a:cs typeface="Segoe UI" panose="020B0502040204020203" pitchFamily="34" charset="0"/>
              </a:rPr>
              <a:t>Conduct qualitative and quantitative data analysis based on the survey, help desk, web analytics, and user research data collect since April 2017 (this is when USAJOBS implemented the new search experience and backend technology) (October 2022).</a:t>
            </a:r>
          </a:p>
          <a:p>
            <a:pPr marL="284163" indent="-169863">
              <a:buSzPct val="75000"/>
              <a:buFont typeface="Wingdings" panose="05000000000000000000" pitchFamily="2" charset="2"/>
              <a:buChar char="§"/>
            </a:pPr>
            <a:r>
              <a:rPr lang="en-US" sz="900" dirty="0">
                <a:latin typeface="Source Sans Pro" panose="020B0503030403020204" pitchFamily="34" charset="0"/>
                <a:ea typeface="Source Sans Pro" panose="020B0503030403020204" pitchFamily="34" charset="0"/>
                <a:cs typeface="Segoe UI" panose="020B0502040204020203" pitchFamily="34" charset="0"/>
              </a:rPr>
              <a:t>Review skills matching results in Open Opportunities and the Agency Talent Portal to determine how to proceed with expanding the feature into usajobs.gov (November 2022).</a:t>
            </a:r>
          </a:p>
          <a:p>
            <a:pPr marL="284163" indent="-169863">
              <a:buSzPct val="75000"/>
              <a:buFont typeface="Wingdings" panose="05000000000000000000" pitchFamily="2" charset="2"/>
              <a:buChar char="§"/>
            </a:pPr>
            <a:r>
              <a:rPr lang="en-US" sz="900" dirty="0">
                <a:latin typeface="Source Sans Pro" panose="020B0503030403020204" pitchFamily="34" charset="0"/>
                <a:ea typeface="Source Sans Pro" panose="020B0503030403020204" pitchFamily="34" charset="0"/>
                <a:cs typeface="Segoe UI" panose="020B0502040204020203" pitchFamily="34" charset="0"/>
              </a:rPr>
              <a:t>Assess how to scale </a:t>
            </a:r>
            <a:r>
              <a:rPr lang="en-US" sz="900" dirty="0">
                <a:solidFill>
                  <a:schemeClr val="tx1"/>
                </a:solidFill>
                <a:latin typeface="Source Sans Pro" panose="020B0503030403020204" pitchFamily="34" charset="0"/>
                <a:ea typeface="Source Sans Pro" panose="020B0503030403020204" pitchFamily="34" charset="0"/>
                <a:cs typeface="Arial"/>
              </a:rPr>
              <a:t>Artificial Intelligence/Machine Learning </a:t>
            </a:r>
            <a:r>
              <a:rPr lang="en-US" sz="900" dirty="0">
                <a:latin typeface="Source Sans Pro" panose="020B0503030403020204" pitchFamily="34" charset="0"/>
                <a:ea typeface="Source Sans Pro" panose="020B0503030403020204" pitchFamily="34" charset="0"/>
                <a:cs typeface="Segoe UI" panose="020B0502040204020203" pitchFamily="34" charset="0"/>
              </a:rPr>
              <a:t>tools and </a:t>
            </a:r>
            <a:r>
              <a:rPr lang="en-US" sz="900" dirty="0" err="1">
                <a:latin typeface="Source Sans Pro" panose="020B0503030403020204" pitchFamily="34" charset="0"/>
                <a:ea typeface="Source Sans Pro" panose="020B0503030403020204" pitchFamily="34" charset="0"/>
                <a:cs typeface="Segoe UI" panose="020B0502040204020203" pitchFamily="34" charset="0"/>
              </a:rPr>
              <a:t>ElasticSearch</a:t>
            </a:r>
            <a:r>
              <a:rPr lang="en-US" sz="900" dirty="0">
                <a:latin typeface="Source Sans Pro" panose="020B0503030403020204" pitchFamily="34" charset="0"/>
                <a:ea typeface="Source Sans Pro" panose="020B0503030403020204" pitchFamily="34" charset="0"/>
                <a:cs typeface="Segoe UI" panose="020B0502040204020203" pitchFamily="34" charset="0"/>
              </a:rPr>
              <a:t> features for incorporating skills matching (January 2023).</a:t>
            </a:r>
          </a:p>
          <a:p>
            <a:pPr marL="284163" indent="-169863">
              <a:buSzPct val="75000"/>
              <a:buFont typeface="Wingdings" panose="05000000000000000000" pitchFamily="2" charset="2"/>
              <a:buChar char="§"/>
            </a:pPr>
            <a:r>
              <a:rPr lang="en-US" sz="900" dirty="0">
                <a:latin typeface="Source Sans Pro" panose="020B0503030403020204" pitchFamily="34" charset="0"/>
                <a:ea typeface="Source Sans Pro" panose="020B0503030403020204" pitchFamily="34" charset="0"/>
                <a:cs typeface="Segoe UI" panose="020B0502040204020203" pitchFamily="34" charset="0"/>
              </a:rPr>
              <a:t>Test prototypes with users (March 2023).</a:t>
            </a:r>
          </a:p>
          <a:p>
            <a:pPr marL="284163" indent="-169863">
              <a:buSzPct val="75000"/>
              <a:buFont typeface="Wingdings" panose="05000000000000000000" pitchFamily="2" charset="2"/>
              <a:buChar char="§"/>
            </a:pPr>
            <a:r>
              <a:rPr lang="en-US" sz="900" dirty="0">
                <a:latin typeface="Source Sans Pro" panose="020B0503030403020204" pitchFamily="34" charset="0"/>
                <a:ea typeface="Source Sans Pro" panose="020B0503030403020204" pitchFamily="34" charset="0"/>
                <a:cs typeface="Segoe UI" panose="020B0502040204020203" pitchFamily="34" charset="0"/>
              </a:rPr>
              <a:t>Begin development (June 2023).</a:t>
            </a:r>
          </a:p>
          <a:p>
            <a:pPr marL="284163" indent="-169863">
              <a:buSzPct val="75000"/>
              <a:buFont typeface="Wingdings" panose="05000000000000000000" pitchFamily="2" charset="2"/>
              <a:buChar char="§"/>
            </a:pPr>
            <a:endParaRPr lang="en-US" sz="800" dirty="0">
              <a:latin typeface="Source Sans Pro" panose="020B0503030403020204" pitchFamily="34" charset="0"/>
              <a:ea typeface="Source Sans Pro" panose="020B0503030403020204" pitchFamily="34" charset="0"/>
              <a:cs typeface="Segoe UI" panose="020B0502040204020203" pitchFamily="34" charset="0"/>
            </a:endParaRPr>
          </a:p>
          <a:p>
            <a:pPr marL="114300" indent="0">
              <a:buSzPct val="75000"/>
              <a:buNone/>
            </a:pPr>
            <a:r>
              <a:rPr lang="en-US" sz="900" b="1" dirty="0">
                <a:solidFill>
                  <a:srgbClr val="E42628"/>
                </a:solidFill>
                <a:latin typeface="Source Sans Pro" panose="020B0503030403020204" pitchFamily="34" charset="0"/>
                <a:ea typeface="Source Sans Pro" panose="020B0503030403020204" pitchFamily="34" charset="0"/>
                <a:cs typeface="Segoe UI" panose="020B0502040204020203" pitchFamily="34" charset="0"/>
              </a:rPr>
              <a:t>How will you measure whether these actions had their intended effect?</a:t>
            </a:r>
          </a:p>
          <a:p>
            <a:pPr marL="284163" indent="-169863">
              <a:buSzPct val="75000"/>
              <a:buFont typeface="Wingdings" panose="05000000000000000000" pitchFamily="2" charset="2"/>
              <a:buChar char="§"/>
            </a:pPr>
            <a:r>
              <a:rPr lang="en-US" sz="900" dirty="0">
                <a:latin typeface="Source Sans Pro" panose="020B0503030403020204" pitchFamily="34" charset="0"/>
                <a:ea typeface="Source Sans Pro" panose="020B0503030403020204" pitchFamily="34" charset="0"/>
                <a:cs typeface="Segoe UI" panose="020B0502040204020203" pitchFamily="34" charset="0"/>
              </a:rPr>
              <a:t>Positive responses to “Was the skills matching feature useful in helping you find an opportunity?” (user survey)</a:t>
            </a:r>
          </a:p>
          <a:p>
            <a:pPr marL="284163" indent="-169863">
              <a:buSzPct val="75000"/>
              <a:buFont typeface="Wingdings" panose="05000000000000000000" pitchFamily="2" charset="2"/>
              <a:buChar char="§"/>
            </a:pPr>
            <a:r>
              <a:rPr lang="en-US" sz="900" dirty="0">
                <a:latin typeface="Source Sans Pro" panose="020B0503030403020204" pitchFamily="34" charset="0"/>
                <a:ea typeface="Source Sans Pro" panose="020B0503030403020204" pitchFamily="34" charset="0"/>
                <a:cs typeface="Segoe UI" panose="020B0502040204020203" pitchFamily="34" charset="0"/>
              </a:rPr>
              <a:t>Number of matched opportunities to which users apply.</a:t>
            </a:r>
          </a:p>
          <a:p>
            <a:pPr marL="283845" indent="-169545">
              <a:buSzPct val="75000"/>
              <a:buFont typeface="Wingdings" panose="05000000000000000000" pitchFamily="2" charset="2"/>
              <a:buChar char="§"/>
            </a:pPr>
            <a:r>
              <a:rPr lang="en-US" sz="900" dirty="0">
                <a:latin typeface="Source Sans Pro"/>
                <a:ea typeface="Source Sans Pro"/>
                <a:cs typeface="Segoe UI"/>
              </a:rPr>
              <a:t>Frequency of searching for opportunities by skills match (number of user sessions that include visit to “Recommended Opportunities” tab in profile).</a:t>
            </a:r>
          </a:p>
          <a:p>
            <a:pPr marL="114300" indent="0">
              <a:buSzPct val="75000"/>
              <a:buNone/>
            </a:pPr>
            <a:endParaRPr lang="en-US" sz="800" dirty="0">
              <a:latin typeface="Source Sans Pro" panose="020B0503030403020204" pitchFamily="34" charset="0"/>
              <a:ea typeface="Source Sans Pro" panose="020B0503030403020204" pitchFamily="34" charset="0"/>
              <a:cs typeface="Segoe UI" panose="020B0502040204020203" pitchFamily="34" charset="0"/>
            </a:endParaRPr>
          </a:p>
          <a:p>
            <a:pPr marL="114300" indent="0">
              <a:buSzPct val="75000"/>
              <a:buNone/>
            </a:pPr>
            <a:r>
              <a:rPr lang="en-US" sz="900" b="1" dirty="0">
                <a:solidFill>
                  <a:srgbClr val="E42628"/>
                </a:solidFill>
                <a:latin typeface="Source Sans Pro" panose="020B0503030403020204" pitchFamily="34" charset="0"/>
                <a:ea typeface="Source Sans Pro" panose="020B0503030403020204" pitchFamily="34" charset="0"/>
                <a:cs typeface="Segoe UI" panose="020B0502040204020203" pitchFamily="34" charset="0"/>
              </a:rPr>
              <a:t>What do you need to make this happen?</a:t>
            </a:r>
          </a:p>
          <a:p>
            <a:pPr marL="114300" indent="0">
              <a:buSzPct val="75000"/>
              <a:buNone/>
            </a:pPr>
            <a:r>
              <a:rPr lang="en-US" sz="900" dirty="0">
                <a:latin typeface="Source Sans Pro" panose="020B0503030403020204" pitchFamily="34" charset="0"/>
                <a:ea typeface="Source Sans Pro" panose="020B0503030403020204" pitchFamily="34" charset="0"/>
                <a:cs typeface="Segoe UI" panose="020B0502040204020203" pitchFamily="34" charset="0"/>
              </a:rPr>
              <a:t>Data science expertise, potentially acquisition of </a:t>
            </a:r>
            <a:r>
              <a:rPr lang="en-US" sz="900" dirty="0">
                <a:solidFill>
                  <a:schemeClr val="tx1"/>
                </a:solidFill>
                <a:latin typeface="Source Sans Pro" panose="020B0503030403020204" pitchFamily="34" charset="0"/>
                <a:ea typeface="Source Sans Pro" panose="020B0503030403020204" pitchFamily="34" charset="0"/>
                <a:cs typeface="Arial"/>
              </a:rPr>
              <a:t>Artificial Intelligence/Machine Learning</a:t>
            </a:r>
            <a:r>
              <a:rPr lang="en-US" sz="900" dirty="0">
                <a:latin typeface="Source Sans Pro" panose="020B0503030403020204" pitchFamily="34" charset="0"/>
                <a:ea typeface="Source Sans Pro" panose="020B0503030403020204" pitchFamily="34" charset="0"/>
                <a:cs typeface="Segoe UI" panose="020B0502040204020203" pitchFamily="34" charset="0"/>
              </a:rPr>
              <a:t> tools; established governance and operational models to maintain this technology.</a:t>
            </a:r>
          </a:p>
        </p:txBody>
      </p:sp>
    </p:spTree>
    <p:extLst>
      <p:ext uri="{BB962C8B-B14F-4D97-AF65-F5344CB8AC3E}">
        <p14:creationId xmlns:p14="http://schemas.microsoft.com/office/powerpoint/2010/main" val="129900843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C91EB560CAF944E8D96A1927190D308" ma:contentTypeVersion="2" ma:contentTypeDescription="Create a new document." ma:contentTypeScope="" ma:versionID="9419e59cde09f7c5be56f541e8555ff1">
  <xsd:schema xmlns:xsd="http://www.w3.org/2001/XMLSchema" xmlns:xs="http://www.w3.org/2001/XMLSchema" xmlns:p="http://schemas.microsoft.com/office/2006/metadata/properties" xmlns:ns2="9bfb07cc-6952-4f9e-b74a-02350b7c38ce" targetNamespace="http://schemas.microsoft.com/office/2006/metadata/properties" ma:root="true" ma:fieldsID="9ebc0ad00c60dc7830ee0a7eb667f1c5" ns2:_="">
    <xsd:import namespace="9bfb07cc-6952-4f9e-b74a-02350b7c38c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fb07cc-6952-4f9e-b74a-02350b7c38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536AB9-64E5-48C9-B2B7-D9382884CA27}">
  <ds:schemaRefs>
    <ds:schemaRef ds:uri="http://schemas.microsoft.com/sharepoint/v3/contenttype/forms"/>
  </ds:schemaRefs>
</ds:datastoreItem>
</file>

<file path=customXml/itemProps2.xml><?xml version="1.0" encoding="utf-8"?>
<ds:datastoreItem xmlns:ds="http://schemas.openxmlformats.org/officeDocument/2006/customXml" ds:itemID="{D3BDAF8E-150C-404E-919A-7C2BC30DD5FA}">
  <ds:schemaRefs>
    <ds:schemaRef ds:uri="9bfb07cc-6952-4f9e-b74a-02350b7c38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AE02B23-0184-4C96-ADA4-0F45B991874B}">
  <ds:schemaRefs>
    <ds:schemaRef ds:uri="9bfb07cc-6952-4f9e-b74a-02350b7c38c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3515</TotalTime>
  <Words>2459</Words>
  <Application>Microsoft Office PowerPoint</Application>
  <PresentationFormat>On-screen Show (16:9)</PresentationFormat>
  <Paragraphs>151</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Quire Sans</vt:lpstr>
      <vt:lpstr>Segoe UI</vt:lpstr>
      <vt:lpstr>Public Sans Thin</vt:lpstr>
      <vt:lpstr>Calibri</vt:lpstr>
      <vt:lpstr>Public Sans</vt:lpstr>
      <vt:lpstr>Wingdings</vt:lpstr>
      <vt:lpstr>Source Sans Pro</vt:lpstr>
      <vt:lpstr>Arial</vt:lpstr>
      <vt:lpstr>Simple Light</vt:lpstr>
      <vt:lpstr>FY23 CX Action Plan USAJOBS Office of Personnel Management</vt:lpstr>
      <vt:lpstr>FY21 Capacity Assessment Reflection Summary</vt:lpstr>
      <vt:lpstr>FY21 Capacity Assessment Reflection Summary</vt:lpstr>
      <vt:lpstr>Adapting Service During a Global Pandemic</vt:lpstr>
      <vt:lpstr>HISP Equity Reflection</vt:lpstr>
      <vt:lpstr>FY22 Action Update: Job Status – Applicant Count When an applicant logs into their USAJOBS account, they see the jobs they applied to along with the job status (Accepting Applications, Reviewing Applications, Hiring Complete, Job Canceled). Applicants will see a new field along with the job status that shows the total number of applicants who applied to the position. The number of applications will be visible once the job closes and moves into the Reviewing Applications phase.</vt:lpstr>
      <vt:lpstr>FY22 Action Update: Minimum Profile Minimum profile reduces friction in the profile creation process by only collecting information that is required to apply to a job announcement. </vt:lpstr>
      <vt:lpstr>FY23 Commit to Action: End-to-end Apply Experience USAJOBS will facilitate user research activities in partnership with key stakeholders to understand the user experience from “clicking apply” to submitting the final application. The project will include changes to address key pain points with providing documents and responding to questions for eligibility purposes.</vt:lpstr>
      <vt:lpstr>FY23 Commit to Action: Skills Matching USAJOBS introduced skills matching in FY 2021 within Open Opportunities. The purpose of the effort was to test its usefulness and learn how to manage an Artificial Intelligence/Machine Learning solution with proper evaluation and oversight processes. The next use case for skills matching will include incorporating the feature in the USAJOBS Agency Talent Portal to recommend candidates to HR Specialists and hiring managers to recruit candidates.</vt:lpstr>
      <vt:lpstr>  https://performance.gov/cx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Agencies On The Equity Assessment</dc:title>
  <dc:creator>Boland, Amira C. EOP/OMB</dc:creator>
  <cp:lastModifiedBy>Link, Josie</cp:lastModifiedBy>
  <cp:revision>64</cp:revision>
  <dcterms:modified xsi:type="dcterms:W3CDTF">2022-01-26T20:39:22Z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0x010100CC91EB560CAF944E8D96A1927190D308</vt:lpwstr>
  </property>
  <property fmtid="{D5CDD505-2E9C-101B-9397-08002B2CF9AE}" pid="3" name="MSIP_Label_ea60d57e-af5b-4752-ac57-3e4f28ca11dc_Enabled">
    <vt:lpwstr>true</vt:lpwstr>
  </property>
  <property fmtid="{D5CDD505-2E9C-101B-9397-08002B2CF9AE}" pid="4" name="MSIP_Label_ea60d57e-af5b-4752-ac57-3e4f28ca11dc_SetDate">
    <vt:lpwstr>2022-01-26T20:37:49Z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3c66fa31-a060-4cf1-91f4-7f646201d793</vt:lpwstr>
  </property>
  <property fmtid="{D5CDD505-2E9C-101B-9397-08002B2CF9AE}" pid="9" name="MSIP_Label_ea60d57e-af5b-4752-ac57-3e4f28ca11dc_ContentBits">
    <vt:lpwstr>0</vt:lpwstr>
  </property>
</Properties>
</file>