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4" r:id="rId1"/>
  </p:sldMasterIdLst>
  <p:notesMasterIdLst>
    <p:notesMasterId r:id="rId12"/>
  </p:notesMasterIdLst>
  <p:sldIdLst>
    <p:sldId id="256" r:id="rId2"/>
    <p:sldId id="292" r:id="rId3"/>
    <p:sldId id="293" r:id="rId4"/>
    <p:sldId id="294" r:id="rId5"/>
    <p:sldId id="297" r:id="rId6"/>
    <p:sldId id="298" r:id="rId7"/>
    <p:sldId id="295" r:id="rId8"/>
    <p:sldId id="296" r:id="rId9"/>
    <p:sldId id="300" r:id="rId10"/>
    <p:sldId id="278" r:id="rId11"/>
  </p:sldIdLst>
  <p:sldSz cx="9144000" cy="5143500" type="screen16x9"/>
  <p:notesSz cx="6858000" cy="9144000"/>
  <p:embeddedFontLst>
    <p:embeddedFont>
      <p:font typeface="Public Sans" panose="020B0604020202020204" charset="0"/>
      <p:regular r:id="rId13"/>
      <p:bold r:id="rId14"/>
      <p:italic r:id="rId15"/>
      <p:boldItalic r:id="rId16"/>
    </p:embeddedFont>
    <p:embeddedFont>
      <p:font typeface="Public Sans Thin" panose="020B0604020202020204" charset="0"/>
      <p:regular r:id="rId17"/>
      <p:bold r:id="rId18"/>
      <p:italic r:id="rId19"/>
      <p:boldItalic r:id="rId20"/>
    </p:embeddedFont>
    <p:embeddedFont>
      <p:font typeface="Segoe UI" panose="020B0502040204020203" pitchFamily="34" charset="0"/>
      <p:regular r:id="rId21"/>
      <p:bold r:id="rId22"/>
      <p:italic r:id="rId23"/>
      <p:boldItalic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land, Amira C. EOP/OMB" initials="BACE" lastIdx="1" clrIdx="0">
    <p:extLst>
      <p:ext uri="{19B8F6BF-5375-455C-9EA6-DF929625EA0E}">
        <p15:presenceInfo xmlns:p15="http://schemas.microsoft.com/office/powerpoint/2012/main" userId="Boland, Amira C. EOP/OMB" providerId="None"/>
      </p:ext>
    </p:extLst>
  </p:cmAuthor>
  <p:cmAuthor id="2" name="Goldberg, Beth L." initials="GBL" lastIdx="6" clrIdx="1">
    <p:extLst>
      <p:ext uri="{19B8F6BF-5375-455C-9EA6-DF929625EA0E}">
        <p15:presenceInfo xmlns:p15="http://schemas.microsoft.com/office/powerpoint/2012/main" userId="S::BLGoldbe@sba.gov::9b2a7d34-4f04-4f87-aa5f-648f806e0c06" providerId="AD"/>
      </p:ext>
    </p:extLst>
  </p:cmAuthor>
  <p:cmAuthor id="3" name="Steiner, Robert S." initials="SRS" lastIdx="1" clrIdx="2">
    <p:extLst>
      <p:ext uri="{19B8F6BF-5375-455C-9EA6-DF929625EA0E}">
        <p15:presenceInfo xmlns:p15="http://schemas.microsoft.com/office/powerpoint/2012/main" userId="S::rssteine@sba.gov::f876eaf0-0830-4347-96fb-4101b60667d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2628"/>
    <a:srgbClr val="151622"/>
    <a:srgbClr val="A8F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p:cViewPr varScale="1">
        <p:scale>
          <a:sx n="73" d="100"/>
          <a:sy n="73" d="100"/>
        </p:scale>
        <p:origin x="1008" y="4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9.fntdata"/><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2.fntdata"/><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font" Target="fonts/font11.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font" Target="fonts/font10.fntdata"/><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bf63b959ed_1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bf63b959ed_1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61805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027368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94302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906533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447780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3229672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2253860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c8189809f2_0_32: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c8189809f2_0_32: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041251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b="1" i="0">
                <a:latin typeface="Arial" panose="020B0604020202020204" pitchFamily="34" charset="0"/>
                <a:cs typeface="Arial" panose="020B0604020202020204" pitchFamily="34" charset="0"/>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dirty="0"/>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b="1" i="0">
                <a:latin typeface="Arial" panose="020B0604020202020204" pitchFamily="34" charset="0"/>
                <a:cs typeface="Arial" panose="020B0604020202020204" pitchFamily="34" charset="0"/>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dirty="0"/>
          </a:p>
        </p:txBody>
      </p:sp>
      <p:sp>
        <p:nvSpPr>
          <p:cNvPr id="12" name="Google Shape;12;p2"/>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extLst>
    <p:ext uri="{DCECCB84-F9BA-43D5-87BE-67443E8EF086}">
      <p15:sldGuideLst xmlns:p15="http://schemas.microsoft.com/office/powerpoint/2012/main">
        <p15:guide id="1" orient="horz" pos="1620">
          <p15:clr>
            <a:srgbClr val="FA7B17"/>
          </p15:clr>
        </p15:guide>
        <p15:guide id="2" pos="144">
          <p15:clr>
            <a:srgbClr val="FA7B17"/>
          </p15:clr>
        </p15:guide>
        <p15:guide id="3" orient="horz" pos="144">
          <p15:clr>
            <a:srgbClr val="FA7B17"/>
          </p15:clr>
        </p15:guide>
        <p15:guide id="4" pos="5616">
          <p15:clr>
            <a:srgbClr val="FA7B17"/>
          </p15:clr>
        </p15:guide>
        <p15:guide id="5" orient="horz" pos="309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1">
  <p:cSld name="TITLE_1">
    <p:spTree>
      <p:nvGrpSpPr>
        <p:cNvPr id="1" name="Shape 13"/>
        <p:cNvGrpSpPr/>
        <p:nvPr/>
      </p:nvGrpSpPr>
      <p:grpSpPr>
        <a:xfrm>
          <a:off x="0" y="0"/>
          <a:ext cx="0" cy="0"/>
          <a:chOff x="0" y="0"/>
          <a:chExt cx="0" cy="0"/>
        </a:xfrm>
      </p:grpSpPr>
      <p:pic>
        <p:nvPicPr>
          <p:cNvPr id="14" name="Google Shape;14;p3"/>
          <p:cNvPicPr preferRelativeResize="0"/>
          <p:nvPr/>
        </p:nvPicPr>
        <p:blipFill>
          <a:blip r:embed="rId2">
            <a:alphaModFix/>
          </a:blip>
          <a:stretch>
            <a:fillRect/>
          </a:stretch>
        </p:blipFill>
        <p:spPr>
          <a:xfrm>
            <a:off x="0" y="0"/>
            <a:ext cx="9144000" cy="5143500"/>
          </a:xfrm>
          <a:prstGeom prst="rect">
            <a:avLst/>
          </a:prstGeom>
          <a:noFill/>
          <a:ln>
            <a:noFill/>
          </a:ln>
        </p:spPr>
      </p:pic>
      <p:sp>
        <p:nvSpPr>
          <p:cNvPr id="15" name="Google Shape;15;p3"/>
          <p:cNvSpPr txBox="1">
            <a:spLocks noGrp="1"/>
          </p:cNvSpPr>
          <p:nvPr>
            <p:ph type="ctrTitle"/>
          </p:nvPr>
        </p:nvSpPr>
        <p:spPr>
          <a:xfrm>
            <a:off x="228600" y="228600"/>
            <a:ext cx="8686800" cy="1850700"/>
          </a:xfrm>
          <a:prstGeom prst="rect">
            <a:avLst/>
          </a:prstGeom>
        </p:spPr>
        <p:txBody>
          <a:bodyPr spcFirstLastPara="1" wrap="square" lIns="91425" tIns="91425" rIns="91425" bIns="91425" anchor="b" anchorCtr="0">
            <a:normAutofit/>
          </a:bodyPr>
          <a:lstStyle>
            <a:lvl1pPr lvl="0" rtl="0">
              <a:lnSpc>
                <a:spcPct val="80000"/>
              </a:lnSpc>
              <a:spcBef>
                <a:spcPts val="0"/>
              </a:spcBef>
              <a:spcAft>
                <a:spcPts val="0"/>
              </a:spcAft>
              <a:buSzPts val="5200"/>
              <a:buFont typeface="Public Sans Thin"/>
              <a:buNone/>
              <a:defRPr sz="5200" b="1" i="0">
                <a:latin typeface="Arial" panose="020B0604020202020204" pitchFamily="34" charset="0"/>
                <a:ea typeface="Arial" panose="020B0604020202020204" pitchFamily="34" charset="0"/>
                <a:cs typeface="Arial" panose="020B0604020202020204" pitchFamily="34" charset="0"/>
                <a:sym typeface="Public Sans Thin"/>
              </a:defRPr>
            </a:lvl1pPr>
            <a:lvl2pPr lvl="1" rtl="0">
              <a:spcBef>
                <a:spcPts val="0"/>
              </a:spcBef>
              <a:spcAft>
                <a:spcPts val="0"/>
              </a:spcAft>
              <a:buSzPts val="5200"/>
              <a:buFont typeface="Public Sans Thin"/>
              <a:buNone/>
              <a:defRPr sz="5200" b="0">
                <a:latin typeface="Public Sans Thin"/>
                <a:ea typeface="Public Sans Thin"/>
                <a:cs typeface="Public Sans Thin"/>
                <a:sym typeface="Public Sans Thin"/>
              </a:defRPr>
            </a:lvl2pPr>
            <a:lvl3pPr lvl="2" rtl="0">
              <a:spcBef>
                <a:spcPts val="0"/>
              </a:spcBef>
              <a:spcAft>
                <a:spcPts val="0"/>
              </a:spcAft>
              <a:buSzPts val="5200"/>
              <a:buFont typeface="Public Sans Thin"/>
              <a:buNone/>
              <a:defRPr sz="5200" b="0">
                <a:latin typeface="Public Sans Thin"/>
                <a:ea typeface="Public Sans Thin"/>
                <a:cs typeface="Public Sans Thin"/>
                <a:sym typeface="Public Sans Thin"/>
              </a:defRPr>
            </a:lvl3pPr>
            <a:lvl4pPr lvl="3" rtl="0">
              <a:spcBef>
                <a:spcPts val="0"/>
              </a:spcBef>
              <a:spcAft>
                <a:spcPts val="0"/>
              </a:spcAft>
              <a:buSzPts val="5200"/>
              <a:buFont typeface="Public Sans Thin"/>
              <a:buNone/>
              <a:defRPr sz="5200" b="0">
                <a:latin typeface="Public Sans Thin"/>
                <a:ea typeface="Public Sans Thin"/>
                <a:cs typeface="Public Sans Thin"/>
                <a:sym typeface="Public Sans Thin"/>
              </a:defRPr>
            </a:lvl4pPr>
            <a:lvl5pPr lvl="4" rtl="0">
              <a:spcBef>
                <a:spcPts val="0"/>
              </a:spcBef>
              <a:spcAft>
                <a:spcPts val="0"/>
              </a:spcAft>
              <a:buSzPts val="5200"/>
              <a:buFont typeface="Public Sans Thin"/>
              <a:buNone/>
              <a:defRPr sz="5200" b="0">
                <a:latin typeface="Public Sans Thin"/>
                <a:ea typeface="Public Sans Thin"/>
                <a:cs typeface="Public Sans Thin"/>
                <a:sym typeface="Public Sans Thin"/>
              </a:defRPr>
            </a:lvl5pPr>
            <a:lvl6pPr lvl="5" rtl="0">
              <a:spcBef>
                <a:spcPts val="0"/>
              </a:spcBef>
              <a:spcAft>
                <a:spcPts val="0"/>
              </a:spcAft>
              <a:buSzPts val="5200"/>
              <a:buFont typeface="Public Sans Thin"/>
              <a:buNone/>
              <a:defRPr sz="5200" b="0">
                <a:latin typeface="Public Sans Thin"/>
                <a:ea typeface="Public Sans Thin"/>
                <a:cs typeface="Public Sans Thin"/>
                <a:sym typeface="Public Sans Thin"/>
              </a:defRPr>
            </a:lvl6pPr>
            <a:lvl7pPr lvl="6" rtl="0">
              <a:spcBef>
                <a:spcPts val="0"/>
              </a:spcBef>
              <a:spcAft>
                <a:spcPts val="0"/>
              </a:spcAft>
              <a:buSzPts val="5200"/>
              <a:buFont typeface="Public Sans Thin"/>
              <a:buNone/>
              <a:defRPr sz="5200" b="0">
                <a:latin typeface="Public Sans Thin"/>
                <a:ea typeface="Public Sans Thin"/>
                <a:cs typeface="Public Sans Thin"/>
                <a:sym typeface="Public Sans Thin"/>
              </a:defRPr>
            </a:lvl7pPr>
            <a:lvl8pPr lvl="7" rtl="0">
              <a:spcBef>
                <a:spcPts val="0"/>
              </a:spcBef>
              <a:spcAft>
                <a:spcPts val="0"/>
              </a:spcAft>
              <a:buSzPts val="5200"/>
              <a:buFont typeface="Public Sans Thin"/>
              <a:buNone/>
              <a:defRPr sz="5200" b="0">
                <a:latin typeface="Public Sans Thin"/>
                <a:ea typeface="Public Sans Thin"/>
                <a:cs typeface="Public Sans Thin"/>
                <a:sym typeface="Public Sans Thin"/>
              </a:defRPr>
            </a:lvl8pPr>
            <a:lvl9pPr lvl="8" rtl="0">
              <a:spcBef>
                <a:spcPts val="0"/>
              </a:spcBef>
              <a:spcAft>
                <a:spcPts val="0"/>
              </a:spcAft>
              <a:buSzPts val="5200"/>
              <a:buFont typeface="Public Sans Thin"/>
              <a:buNone/>
              <a:defRPr sz="5200" b="0">
                <a:latin typeface="Public Sans Thin"/>
                <a:ea typeface="Public Sans Thin"/>
                <a:cs typeface="Public Sans Thin"/>
                <a:sym typeface="Public Sans Thin"/>
              </a:defRPr>
            </a:lvl9pPr>
          </a:lstStyle>
          <a:p>
            <a:endParaRPr dirty="0"/>
          </a:p>
        </p:txBody>
      </p:sp>
      <p:sp>
        <p:nvSpPr>
          <p:cNvPr id="16" name="Google Shape;16;p3"/>
          <p:cNvSpPr txBox="1">
            <a:spLocks noGrp="1"/>
          </p:cNvSpPr>
          <p:nvPr>
            <p:ph type="subTitle" idx="1"/>
          </p:nvPr>
        </p:nvSpPr>
        <p:spPr>
          <a:xfrm>
            <a:off x="228600" y="2119750"/>
            <a:ext cx="8603700" cy="792600"/>
          </a:xfrm>
          <a:prstGeom prst="rect">
            <a:avLst/>
          </a:prstGeom>
        </p:spPr>
        <p:txBody>
          <a:bodyPr spcFirstLastPara="1" wrap="square" lIns="91425" tIns="91425" rIns="91425" bIns="91425" anchor="t" anchorCtr="0">
            <a:normAutofit/>
          </a:bodyPr>
          <a:lstStyle>
            <a:lvl1pPr lvl="0" rtl="0">
              <a:lnSpc>
                <a:spcPct val="100000"/>
              </a:lnSpc>
              <a:spcBef>
                <a:spcPts val="0"/>
              </a:spcBef>
              <a:spcAft>
                <a:spcPts val="0"/>
              </a:spcAft>
              <a:buSzPts val="2800"/>
              <a:buNone/>
              <a:defRPr sz="2800" b="1" i="0">
                <a:latin typeface="Arial" panose="020B0604020202020204" pitchFamily="34" charset="0"/>
                <a:cs typeface="Arial" panose="020B0604020202020204" pitchFamily="34" charset="0"/>
              </a:defRPr>
            </a:lvl1pPr>
            <a:lvl2pPr lvl="1" rtl="0">
              <a:lnSpc>
                <a:spcPct val="100000"/>
              </a:lnSpc>
              <a:spcBef>
                <a:spcPts val="0"/>
              </a:spcBef>
              <a:spcAft>
                <a:spcPts val="0"/>
              </a:spcAft>
              <a:buSzPts val="2800"/>
              <a:buNone/>
              <a:defRPr sz="2800"/>
            </a:lvl2pPr>
            <a:lvl3pPr lvl="2" rtl="0">
              <a:lnSpc>
                <a:spcPct val="100000"/>
              </a:lnSpc>
              <a:spcBef>
                <a:spcPts val="0"/>
              </a:spcBef>
              <a:spcAft>
                <a:spcPts val="0"/>
              </a:spcAft>
              <a:buSzPts val="2800"/>
              <a:buNone/>
              <a:defRPr sz="2800"/>
            </a:lvl3pPr>
            <a:lvl4pPr lvl="3" rtl="0">
              <a:lnSpc>
                <a:spcPct val="100000"/>
              </a:lnSpc>
              <a:spcBef>
                <a:spcPts val="0"/>
              </a:spcBef>
              <a:spcAft>
                <a:spcPts val="0"/>
              </a:spcAft>
              <a:buSzPts val="2800"/>
              <a:buNone/>
              <a:defRPr sz="2800"/>
            </a:lvl4pPr>
            <a:lvl5pPr lvl="4" rtl="0">
              <a:lnSpc>
                <a:spcPct val="100000"/>
              </a:lnSpc>
              <a:spcBef>
                <a:spcPts val="0"/>
              </a:spcBef>
              <a:spcAft>
                <a:spcPts val="0"/>
              </a:spcAft>
              <a:buSzPts val="2800"/>
              <a:buNone/>
              <a:defRPr sz="2800"/>
            </a:lvl5pPr>
            <a:lvl6pPr lvl="5" rtl="0">
              <a:lnSpc>
                <a:spcPct val="100000"/>
              </a:lnSpc>
              <a:spcBef>
                <a:spcPts val="0"/>
              </a:spcBef>
              <a:spcAft>
                <a:spcPts val="0"/>
              </a:spcAft>
              <a:buSzPts val="2800"/>
              <a:buNone/>
              <a:defRPr sz="2800"/>
            </a:lvl6pPr>
            <a:lvl7pPr lvl="6" rtl="0">
              <a:lnSpc>
                <a:spcPct val="100000"/>
              </a:lnSpc>
              <a:spcBef>
                <a:spcPts val="0"/>
              </a:spcBef>
              <a:spcAft>
                <a:spcPts val="0"/>
              </a:spcAft>
              <a:buSzPts val="2800"/>
              <a:buNone/>
              <a:defRPr sz="2800"/>
            </a:lvl7pPr>
            <a:lvl8pPr lvl="7" rtl="0">
              <a:lnSpc>
                <a:spcPct val="100000"/>
              </a:lnSpc>
              <a:spcBef>
                <a:spcPts val="0"/>
              </a:spcBef>
              <a:spcAft>
                <a:spcPts val="0"/>
              </a:spcAft>
              <a:buSzPts val="2800"/>
              <a:buNone/>
              <a:defRPr sz="2800"/>
            </a:lvl8pPr>
            <a:lvl9pPr lvl="8" rtl="0">
              <a:lnSpc>
                <a:spcPct val="100000"/>
              </a:lnSpc>
              <a:spcBef>
                <a:spcPts val="0"/>
              </a:spcBef>
              <a:spcAft>
                <a:spcPts val="0"/>
              </a:spcAft>
              <a:buSzPts val="2800"/>
              <a:buNone/>
              <a:defRPr sz="2800"/>
            </a:lvl9pPr>
          </a:lstStyle>
          <a:p>
            <a:endParaRPr dirty="0"/>
          </a:p>
        </p:txBody>
      </p:sp>
    </p:spTree>
  </p:cSld>
  <p:clrMapOvr>
    <a:masterClrMapping/>
  </p:clrMapOvr>
  <p:extLst>
    <p:ext uri="{DCECCB84-F9BA-43D5-87BE-67443E8EF086}">
      <p15:sldGuideLst xmlns:p15="http://schemas.microsoft.com/office/powerpoint/2012/main">
        <p15:guide id="1" orient="horz" pos="2232">
          <p15:clr>
            <a:srgbClr val="FA7B17"/>
          </p15:clr>
        </p15:guide>
        <p15:guide id="2" pos="2880">
          <p15:clr>
            <a:srgbClr val="FA7B17"/>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lvl1pPr lvl="0">
              <a:spcBef>
                <a:spcPts val="0"/>
              </a:spcBef>
              <a:spcAft>
                <a:spcPts val="0"/>
              </a:spcAft>
              <a:buSzPts val="2800"/>
              <a:buNone/>
              <a:defRPr b="1" i="0">
                <a:latin typeface="Arial" panose="020B0604020202020204" pitchFamily="34" charset="0"/>
                <a:cs typeface="Arial" panose="020B0604020202020204" pitchFamily="34" charset="0"/>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37" name="Google Shape;37;p8"/>
          <p:cNvSpPr txBox="1">
            <a:spLocks noGrp="1"/>
          </p:cNvSpPr>
          <p:nvPr>
            <p:ph type="body" idx="1"/>
          </p:nvPr>
        </p:nvSpPr>
        <p:spPr>
          <a:xfrm>
            <a:off x="466025" y="1152475"/>
            <a:ext cx="83664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b="0" i="0">
                <a:latin typeface="Arial" panose="020B0604020202020204" pitchFamily="34" charset="0"/>
                <a:cs typeface="Arial" panose="020B0604020202020204" pitchFamily="34" charset="0"/>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dirty="0"/>
          </a:p>
        </p:txBody>
      </p:sp>
      <p:sp>
        <p:nvSpPr>
          <p:cNvPr id="38" name="Google Shape;38;p8"/>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40" name="Google Shape;40;p8"/>
          <p:cNvSpPr/>
          <p:nvPr/>
        </p:nvSpPr>
        <p:spPr>
          <a:xfrm>
            <a:off x="0" y="0"/>
            <a:ext cx="233100" cy="874800"/>
          </a:xfrm>
          <a:prstGeom prst="rect">
            <a:avLst/>
          </a:prstGeom>
          <a:solidFill>
            <a:srgbClr val="A8F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8"/>
          <p:cNvSpPr/>
          <p:nvPr/>
        </p:nvSpPr>
        <p:spPr>
          <a:xfrm>
            <a:off x="-8475" y="4814100"/>
            <a:ext cx="7296600" cy="100800"/>
          </a:xfrm>
          <a:prstGeom prst="rect">
            <a:avLst/>
          </a:prstGeom>
          <a:solidFill>
            <a:srgbClr val="F1F3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8"/>
          <p:cNvSpPr/>
          <p:nvPr/>
        </p:nvSpPr>
        <p:spPr>
          <a:xfrm>
            <a:off x="-8475" y="4641100"/>
            <a:ext cx="6274800" cy="100800"/>
          </a:xfrm>
          <a:prstGeom prst="rect">
            <a:avLst/>
          </a:prstGeom>
          <a:solidFill>
            <a:srgbClr val="F1F3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extLst>
    <p:ext uri="{DCECCB84-F9BA-43D5-87BE-67443E8EF086}">
      <p15:sldGuideLst xmlns:p15="http://schemas.microsoft.com/office/powerpoint/2012/main">
        <p15:guide id="1" orient="horz" pos="551">
          <p15:clr>
            <a:srgbClr val="FA7B17"/>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10"/>
          <p:cNvSpPr txBox="1">
            <a:spLocks noGrp="1"/>
          </p:cNvSpPr>
          <p:nvPr>
            <p:ph type="title"/>
          </p:nvPr>
        </p:nvSpPr>
        <p:spPr>
          <a:xfrm>
            <a:off x="228600" y="445025"/>
            <a:ext cx="86037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b="1" i="0">
                <a:latin typeface="Arial" panose="020B0604020202020204" pitchFamily="34" charset="0"/>
                <a:cs typeface="Arial" panose="020B0604020202020204" pitchFamily="34" charset="0"/>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51" name="Google Shape;51;p10"/>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8"/>
        <p:cNvGrpSpPr/>
        <p:nvPr/>
      </p:nvGrpSpPr>
      <p:grpSpPr>
        <a:xfrm>
          <a:off x="0" y="0"/>
          <a:ext cx="0" cy="0"/>
          <a:chOff x="0" y="0"/>
          <a:chExt cx="0" cy="0"/>
        </a:xfrm>
      </p:grpSpPr>
      <p:sp>
        <p:nvSpPr>
          <p:cNvPr id="59" name="Google Shape;59;p12"/>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b="1" i="0">
                <a:latin typeface="Arial" panose="020B0604020202020204" pitchFamily="34" charset="0"/>
                <a:cs typeface="Arial" panose="020B0604020202020204" pitchFamily="34" charset="0"/>
              </a:defRPr>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dirty="0"/>
          </a:p>
        </p:txBody>
      </p:sp>
      <p:sp>
        <p:nvSpPr>
          <p:cNvPr id="60" name="Google Shape;60;p12"/>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2 1">
  <p:cSld name="Section header 2 1">
    <p:spTree>
      <p:nvGrpSpPr>
        <p:cNvPr id="1" name="Shape 27"/>
        <p:cNvGrpSpPr/>
        <p:nvPr/>
      </p:nvGrpSpPr>
      <p:grpSpPr>
        <a:xfrm>
          <a:off x="0" y="0"/>
          <a:ext cx="0" cy="0"/>
          <a:chOff x="0" y="0"/>
          <a:chExt cx="0" cy="0"/>
        </a:xfrm>
      </p:grpSpPr>
      <p:pic>
        <p:nvPicPr>
          <p:cNvPr id="28" name="Google Shape;28;p6"/>
          <p:cNvPicPr preferRelativeResize="0"/>
          <p:nvPr/>
        </p:nvPicPr>
        <p:blipFill rotWithShape="1">
          <a:blip r:embed="rId2">
            <a:alphaModFix/>
          </a:blip>
          <a:srcRect/>
          <a:stretch/>
        </p:blipFill>
        <p:spPr>
          <a:xfrm>
            <a:off x="0" y="0"/>
            <a:ext cx="9144000" cy="5143487"/>
          </a:xfrm>
          <a:prstGeom prst="rect">
            <a:avLst/>
          </a:prstGeom>
          <a:noFill/>
          <a:ln>
            <a:noFill/>
          </a:ln>
        </p:spPr>
      </p:pic>
      <p:sp>
        <p:nvSpPr>
          <p:cNvPr id="29" name="Google Shape;29;p6"/>
          <p:cNvSpPr txBox="1">
            <a:spLocks noGrp="1"/>
          </p:cNvSpPr>
          <p:nvPr>
            <p:ph type="title"/>
          </p:nvPr>
        </p:nvSpPr>
        <p:spPr>
          <a:xfrm>
            <a:off x="228600" y="2150850"/>
            <a:ext cx="8686800" cy="8418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4500"/>
              <a:buNone/>
              <a:defRPr sz="4500" b="1" i="0">
                <a:latin typeface="Arial" panose="020B0604020202020204" pitchFamily="34" charset="0"/>
                <a:cs typeface="Arial" panose="020B0604020202020204" pitchFamily="34" charset="0"/>
              </a:defRPr>
            </a:lvl1pPr>
            <a:lvl2pPr lvl="1" algn="ctr" rtl="0">
              <a:spcBef>
                <a:spcPts val="0"/>
              </a:spcBef>
              <a:spcAft>
                <a:spcPts val="0"/>
              </a:spcAft>
              <a:buSzPts val="4500"/>
              <a:buNone/>
              <a:defRPr sz="4500"/>
            </a:lvl2pPr>
            <a:lvl3pPr lvl="2" algn="ctr" rtl="0">
              <a:spcBef>
                <a:spcPts val="0"/>
              </a:spcBef>
              <a:spcAft>
                <a:spcPts val="0"/>
              </a:spcAft>
              <a:buSzPts val="4500"/>
              <a:buNone/>
              <a:defRPr sz="4500"/>
            </a:lvl3pPr>
            <a:lvl4pPr lvl="3" algn="ctr" rtl="0">
              <a:spcBef>
                <a:spcPts val="0"/>
              </a:spcBef>
              <a:spcAft>
                <a:spcPts val="0"/>
              </a:spcAft>
              <a:buSzPts val="4500"/>
              <a:buNone/>
              <a:defRPr sz="4500"/>
            </a:lvl4pPr>
            <a:lvl5pPr lvl="4" algn="ctr" rtl="0">
              <a:spcBef>
                <a:spcPts val="0"/>
              </a:spcBef>
              <a:spcAft>
                <a:spcPts val="0"/>
              </a:spcAft>
              <a:buSzPts val="4500"/>
              <a:buNone/>
              <a:defRPr sz="4500"/>
            </a:lvl5pPr>
            <a:lvl6pPr lvl="5" algn="ctr" rtl="0">
              <a:spcBef>
                <a:spcPts val="0"/>
              </a:spcBef>
              <a:spcAft>
                <a:spcPts val="0"/>
              </a:spcAft>
              <a:buSzPts val="4500"/>
              <a:buNone/>
              <a:defRPr sz="4500"/>
            </a:lvl6pPr>
            <a:lvl7pPr lvl="6" algn="ctr" rtl="0">
              <a:spcBef>
                <a:spcPts val="0"/>
              </a:spcBef>
              <a:spcAft>
                <a:spcPts val="0"/>
              </a:spcAft>
              <a:buSzPts val="4500"/>
              <a:buNone/>
              <a:defRPr sz="4500"/>
            </a:lvl7pPr>
            <a:lvl8pPr lvl="7" algn="ctr" rtl="0">
              <a:spcBef>
                <a:spcPts val="0"/>
              </a:spcBef>
              <a:spcAft>
                <a:spcPts val="0"/>
              </a:spcAft>
              <a:buSzPts val="4500"/>
              <a:buNone/>
              <a:defRPr sz="4500"/>
            </a:lvl8pPr>
            <a:lvl9pPr lvl="8" algn="ctr" rtl="0">
              <a:spcBef>
                <a:spcPts val="0"/>
              </a:spcBef>
              <a:spcAft>
                <a:spcPts val="0"/>
              </a:spcAft>
              <a:buSzPts val="4500"/>
              <a:buNone/>
              <a:defRPr sz="4500"/>
            </a:lvl9pPr>
          </a:lstStyle>
          <a:p>
            <a:endParaRPr dirty="0"/>
          </a:p>
        </p:txBody>
      </p:sp>
      <p:sp>
        <p:nvSpPr>
          <p:cNvPr id="30" name="Google Shape;30;p6"/>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31" name="Google Shape;31;p6"/>
          <p:cNvPicPr preferRelativeResize="0"/>
          <p:nvPr/>
        </p:nvPicPr>
        <p:blipFill rotWithShape="1">
          <a:blip r:embed="rId3">
            <a:alphaModFix/>
          </a:blip>
          <a:srcRect/>
          <a:stretch/>
        </p:blipFill>
        <p:spPr>
          <a:xfrm>
            <a:off x="7502075" y="4384462"/>
            <a:ext cx="1337125" cy="454238"/>
          </a:xfrm>
          <a:prstGeom prst="rect">
            <a:avLst/>
          </a:prstGeom>
          <a:noFill/>
          <a:ln>
            <a:noFill/>
          </a:ln>
        </p:spPr>
      </p:pic>
    </p:spTree>
    <p:extLst>
      <p:ext uri="{BB962C8B-B14F-4D97-AF65-F5344CB8AC3E}">
        <p14:creationId xmlns:p14="http://schemas.microsoft.com/office/powerpoint/2010/main" val="383868003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28600" y="445025"/>
            <a:ext cx="86037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rgbClr val="151622"/>
              </a:buClr>
              <a:buSzPts val="2800"/>
              <a:buFont typeface="Public Sans"/>
              <a:buNone/>
              <a:defRPr sz="2800" b="1">
                <a:solidFill>
                  <a:srgbClr val="151622"/>
                </a:solidFill>
                <a:latin typeface="Public Sans"/>
                <a:ea typeface="Public Sans"/>
                <a:cs typeface="Public Sans"/>
                <a:sym typeface="Public Sans"/>
              </a:defRPr>
            </a:lvl1pPr>
            <a:lvl2pPr lvl="1">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2pPr>
            <a:lvl3pPr lvl="2">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3pPr>
            <a:lvl4pPr lvl="3">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4pPr>
            <a:lvl5pPr lvl="4">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5pPr>
            <a:lvl6pPr lvl="5">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6pPr>
            <a:lvl7pPr lvl="6">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7pPr>
            <a:lvl8pPr lvl="7">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8pPr>
            <a:lvl9pPr lvl="8">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9pPr>
          </a:lstStyle>
          <a:p>
            <a:endParaRPr dirty="0"/>
          </a:p>
        </p:txBody>
      </p:sp>
      <p:sp>
        <p:nvSpPr>
          <p:cNvPr id="7" name="Google Shape;7;p1"/>
          <p:cNvSpPr txBox="1">
            <a:spLocks noGrp="1"/>
          </p:cNvSpPr>
          <p:nvPr>
            <p:ph type="body" idx="1"/>
          </p:nvPr>
        </p:nvSpPr>
        <p:spPr>
          <a:xfrm>
            <a:off x="228600" y="1152475"/>
            <a:ext cx="86037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rgbClr val="151622"/>
              </a:buClr>
              <a:buSzPts val="1800"/>
              <a:buFont typeface="Public Sans"/>
              <a:buChar char="●"/>
              <a:defRPr sz="1800">
                <a:solidFill>
                  <a:srgbClr val="151622"/>
                </a:solidFill>
                <a:latin typeface="Public Sans"/>
                <a:ea typeface="Public Sans"/>
                <a:cs typeface="Public Sans"/>
                <a:sym typeface="Public Sans"/>
              </a:defRPr>
            </a:lvl1pPr>
            <a:lvl2pPr marL="914400" lvl="1"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2pPr>
            <a:lvl3pPr marL="1371600" lvl="2"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3pPr>
            <a:lvl4pPr marL="1828800" lvl="3"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4pPr>
            <a:lvl5pPr marL="2286000" lvl="4"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5pPr>
            <a:lvl6pPr marL="2743200" lvl="5"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6pPr>
            <a:lvl7pPr marL="3200400" lvl="6"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7pPr>
            <a:lvl8pPr marL="3657600" lvl="7"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8pPr>
            <a:lvl9pPr marL="4114800" lvl="8"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9pPr>
          </a:lstStyle>
          <a:p>
            <a:endParaRPr dirty="0"/>
          </a:p>
        </p:txBody>
      </p:sp>
      <p:sp>
        <p:nvSpPr>
          <p:cNvPr id="8" name="Google Shape;8;p1"/>
          <p:cNvSpPr txBox="1">
            <a:spLocks noGrp="1"/>
          </p:cNvSpPr>
          <p:nvPr>
            <p:ph type="sldNum" idx="12"/>
          </p:nvPr>
        </p:nvSpPr>
        <p:spPr>
          <a:xfrm>
            <a:off x="8519108" y="3301992"/>
            <a:ext cx="548700" cy="393600"/>
          </a:xfrm>
          <a:prstGeom prst="rect">
            <a:avLst/>
          </a:prstGeom>
          <a:noFill/>
          <a:ln>
            <a:noFill/>
          </a:ln>
        </p:spPr>
        <p:txBody>
          <a:bodyPr spcFirstLastPara="1" wrap="square" lIns="0" tIns="0" rIns="0" bIns="0" anchor="ctr" anchorCtr="0">
            <a:normAutofit/>
          </a:bodyPr>
          <a:lstStyle>
            <a:lvl1pPr lvl="0" algn="r" rtl="0">
              <a:buNone/>
              <a:defRPr sz="1000" b="1">
                <a:solidFill>
                  <a:schemeClr val="dk2"/>
                </a:solidFill>
                <a:latin typeface="Public Sans"/>
                <a:ea typeface="Public Sans"/>
                <a:cs typeface="Public Sans"/>
                <a:sym typeface="Public Sans"/>
              </a:defRPr>
            </a:lvl1pPr>
            <a:lvl2pPr lvl="1" algn="r" rtl="0">
              <a:buNone/>
              <a:defRPr sz="1000" b="1">
                <a:solidFill>
                  <a:schemeClr val="dk2"/>
                </a:solidFill>
                <a:latin typeface="Public Sans"/>
                <a:ea typeface="Public Sans"/>
                <a:cs typeface="Public Sans"/>
                <a:sym typeface="Public Sans"/>
              </a:defRPr>
            </a:lvl2pPr>
            <a:lvl3pPr lvl="2" algn="r" rtl="0">
              <a:buNone/>
              <a:defRPr sz="1000" b="1">
                <a:solidFill>
                  <a:schemeClr val="dk2"/>
                </a:solidFill>
                <a:latin typeface="Public Sans"/>
                <a:ea typeface="Public Sans"/>
                <a:cs typeface="Public Sans"/>
                <a:sym typeface="Public Sans"/>
              </a:defRPr>
            </a:lvl3pPr>
            <a:lvl4pPr lvl="3" algn="r" rtl="0">
              <a:buNone/>
              <a:defRPr sz="1000" b="1">
                <a:solidFill>
                  <a:schemeClr val="dk2"/>
                </a:solidFill>
                <a:latin typeface="Public Sans"/>
                <a:ea typeface="Public Sans"/>
                <a:cs typeface="Public Sans"/>
                <a:sym typeface="Public Sans"/>
              </a:defRPr>
            </a:lvl4pPr>
            <a:lvl5pPr lvl="4" algn="r" rtl="0">
              <a:buNone/>
              <a:defRPr sz="1000" b="1">
                <a:solidFill>
                  <a:schemeClr val="dk2"/>
                </a:solidFill>
                <a:latin typeface="Public Sans"/>
                <a:ea typeface="Public Sans"/>
                <a:cs typeface="Public Sans"/>
                <a:sym typeface="Public Sans"/>
              </a:defRPr>
            </a:lvl5pPr>
            <a:lvl6pPr lvl="5" algn="r" rtl="0">
              <a:buNone/>
              <a:defRPr sz="1000" b="1">
                <a:solidFill>
                  <a:schemeClr val="dk2"/>
                </a:solidFill>
                <a:latin typeface="Public Sans"/>
                <a:ea typeface="Public Sans"/>
                <a:cs typeface="Public Sans"/>
                <a:sym typeface="Public Sans"/>
              </a:defRPr>
            </a:lvl6pPr>
            <a:lvl7pPr lvl="6" algn="r" rtl="0">
              <a:buNone/>
              <a:defRPr sz="1000" b="1">
                <a:solidFill>
                  <a:schemeClr val="dk2"/>
                </a:solidFill>
                <a:latin typeface="Public Sans"/>
                <a:ea typeface="Public Sans"/>
                <a:cs typeface="Public Sans"/>
                <a:sym typeface="Public Sans"/>
              </a:defRPr>
            </a:lvl7pPr>
            <a:lvl8pPr lvl="7" algn="r" rtl="0">
              <a:buNone/>
              <a:defRPr sz="1000" b="1">
                <a:solidFill>
                  <a:schemeClr val="dk2"/>
                </a:solidFill>
                <a:latin typeface="Public Sans"/>
                <a:ea typeface="Public Sans"/>
                <a:cs typeface="Public Sans"/>
                <a:sym typeface="Public Sans"/>
              </a:defRPr>
            </a:lvl8pPr>
            <a:lvl9pPr lvl="8" algn="r" rtl="0">
              <a:buNone/>
              <a:defRPr sz="1000" b="1">
                <a:solidFill>
                  <a:schemeClr val="dk2"/>
                </a:solidFill>
                <a:latin typeface="Public Sans"/>
                <a:ea typeface="Public Sans"/>
                <a:cs typeface="Public Sans"/>
                <a:sym typeface="Public Sans"/>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4" r:id="rId3"/>
    <p:sldLayoutId id="2147483656" r:id="rId4"/>
    <p:sldLayoutId id="2147483658" r:id="rId5"/>
    <p:sldLayoutId id="2147483665"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1"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144">
          <p15:clr>
            <a:srgbClr val="EA4335"/>
          </p15:clr>
        </p15:guide>
        <p15:guide id="2" pos="5616">
          <p15:clr>
            <a:srgbClr val="EA4335"/>
          </p15:clr>
        </p15:guide>
        <p15:guide id="3" orient="horz" pos="144">
          <p15:clr>
            <a:srgbClr val="EA4335"/>
          </p15:clr>
        </p15:guide>
        <p15:guide id="4" orient="horz" pos="3096">
          <p15:clr>
            <a:srgbClr val="EA4335"/>
          </p15:clr>
        </p15:guide>
        <p15:guide id="5" pos="2880">
          <p15:clr>
            <a:srgbClr val="EA4335"/>
          </p15:clr>
        </p15:guide>
        <p15:guide id="6" orient="horz" pos="1620">
          <p15:clr>
            <a:srgbClr val="EA4335"/>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s://www.performance.gov/cx/executive-order/"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8"/>
          <p:cNvSpPr txBox="1">
            <a:spLocks noGrp="1"/>
          </p:cNvSpPr>
          <p:nvPr>
            <p:ph type="ctrTitle"/>
          </p:nvPr>
        </p:nvSpPr>
        <p:spPr>
          <a:xfrm>
            <a:off x="228600" y="419672"/>
            <a:ext cx="8686800" cy="17475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US" sz="4800" dirty="0"/>
              <a:t>FY23 CX Action Plan</a:t>
            </a:r>
            <a:br>
              <a:rPr lang="en-US" sz="4800" b="1" dirty="0">
                <a:latin typeface="Arial" panose="020B0604020202020204" pitchFamily="34" charset="0"/>
                <a:cs typeface="Arial" panose="020B0604020202020204" pitchFamily="34" charset="0"/>
              </a:rPr>
            </a:br>
            <a:r>
              <a:rPr lang="en-US" sz="4000" b="0" dirty="0">
                <a:solidFill>
                  <a:srgbClr val="E42628"/>
                </a:solidFill>
                <a:latin typeface="Arial" panose="020B0604020202020204" pitchFamily="34" charset="0"/>
                <a:cs typeface="Arial" panose="020B0604020202020204" pitchFamily="34" charset="0"/>
              </a:rPr>
              <a:t>Office of Field Operations</a:t>
            </a:r>
            <a:br>
              <a:rPr lang="en-US" sz="4000" b="0" dirty="0">
                <a:latin typeface="Arial" panose="020B0604020202020204" pitchFamily="34" charset="0"/>
                <a:cs typeface="Arial" panose="020B0604020202020204" pitchFamily="34" charset="0"/>
              </a:rPr>
            </a:br>
            <a:r>
              <a:rPr lang="en-US" sz="3200" b="0" dirty="0">
                <a:solidFill>
                  <a:schemeClr val="bg2"/>
                </a:solidFill>
              </a:rPr>
              <a:t>Small Business Administration</a:t>
            </a:r>
            <a:endParaRPr sz="4000" b="0" dirty="0">
              <a:solidFill>
                <a:schemeClr val="bg2"/>
              </a:solidFill>
              <a:latin typeface="Arial" panose="020B0604020202020204" pitchFamily="34" charset="0"/>
              <a:cs typeface="Arial" panose="020B0604020202020204" pitchFamily="34" charset="0"/>
            </a:endParaRPr>
          </a:p>
        </p:txBody>
      </p:sp>
      <p:sp>
        <p:nvSpPr>
          <p:cNvPr id="86" name="Google Shape;86;p18"/>
          <p:cNvSpPr txBox="1"/>
          <p:nvPr/>
        </p:nvSpPr>
        <p:spPr>
          <a:xfrm>
            <a:off x="7007870" y="2682048"/>
            <a:ext cx="1907530" cy="6579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533"/>
              <a:buNone/>
            </a:pPr>
            <a:r>
              <a:rPr lang="en-US" sz="981" dirty="0"/>
              <a:t>Completed Summer 2021</a:t>
            </a:r>
          </a:p>
          <a:p>
            <a:pPr marL="0" lvl="0" indent="0" algn="l" rtl="0">
              <a:lnSpc>
                <a:spcPct val="100000"/>
              </a:lnSpc>
              <a:spcBef>
                <a:spcPts val="0"/>
              </a:spcBef>
              <a:spcAft>
                <a:spcPts val="0"/>
              </a:spcAft>
              <a:buSzPts val="533"/>
              <a:buNone/>
            </a:pPr>
            <a:endParaRPr sz="981" dirty="0"/>
          </a:p>
        </p:txBody>
      </p:sp>
      <p:cxnSp>
        <p:nvCxnSpPr>
          <p:cNvPr id="87" name="Google Shape;87;p18"/>
          <p:cNvCxnSpPr/>
          <p:nvPr/>
        </p:nvCxnSpPr>
        <p:spPr>
          <a:xfrm>
            <a:off x="6887729" y="2439950"/>
            <a:ext cx="0" cy="1344600"/>
          </a:xfrm>
          <a:prstGeom prst="straightConnector1">
            <a:avLst/>
          </a:prstGeom>
          <a:noFill/>
          <a:ln w="19050" cap="flat" cmpd="sng">
            <a:solidFill>
              <a:srgbClr val="F1F3F6"/>
            </a:solidFill>
            <a:prstDash val="solid"/>
            <a:round/>
            <a:headEnd type="none" w="med" len="med"/>
            <a:tailEnd type="none" w="med" len="med"/>
          </a:ln>
        </p:spPr>
      </p:cxnSp>
      <p:pic>
        <p:nvPicPr>
          <p:cNvPr id="6" name="Google Shape;94;p1">
            <a:extLst>
              <a:ext uri="{FF2B5EF4-FFF2-40B4-BE49-F238E27FC236}">
                <a16:creationId xmlns:a16="http://schemas.microsoft.com/office/drawing/2014/main" id="{8D6FB58A-AD35-48E3-A83A-4E829B2D0887}"/>
              </a:ext>
            </a:extLst>
          </p:cNvPr>
          <p:cNvPicPr preferRelativeResize="0"/>
          <p:nvPr/>
        </p:nvPicPr>
        <p:blipFill rotWithShape="1">
          <a:blip r:embed="rId3">
            <a:alphaModFix/>
          </a:blip>
          <a:srcRect r="48780"/>
          <a:stretch/>
        </p:blipFill>
        <p:spPr>
          <a:xfrm>
            <a:off x="7007869" y="3112250"/>
            <a:ext cx="1517375" cy="5142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30"/>
          <p:cNvSpPr txBox="1">
            <a:spLocks noGrp="1"/>
          </p:cNvSpPr>
          <p:nvPr>
            <p:ph type="title"/>
          </p:nvPr>
        </p:nvSpPr>
        <p:spPr>
          <a:xfrm>
            <a:off x="261970" y="4059131"/>
            <a:ext cx="8686800" cy="841800"/>
          </a:xfrm>
          <a:prstGeom prst="rect">
            <a:avLst/>
          </a:prstGeom>
        </p:spPr>
        <p:txBody>
          <a:bodyPr spcFirstLastPara="1" wrap="square" lIns="91425" tIns="91425" rIns="91425" bIns="91425" anchor="ctr" anchorCtr="0">
            <a:normAutofit fontScale="90000"/>
          </a:bodyPr>
          <a:lstStyle/>
          <a:p>
            <a:pPr marL="0" lvl="0" indent="0" algn="l" rtl="0">
              <a:spcBef>
                <a:spcPts val="0"/>
              </a:spcBef>
              <a:spcAft>
                <a:spcPts val="0"/>
              </a:spcAft>
              <a:buNone/>
            </a:pPr>
            <a:br>
              <a:rPr lang="en-US" sz="2700" dirty="0">
                <a:latin typeface="Segoe UI" panose="020B0502040204020203" pitchFamily="34" charset="0"/>
                <a:cs typeface="Segoe UI" panose="020B0502040204020203" pitchFamily="34" charset="0"/>
              </a:rPr>
            </a:br>
            <a:br>
              <a:rPr lang="en-US" sz="2700" dirty="0">
                <a:latin typeface="Segoe UI" panose="020B0502040204020203" pitchFamily="34" charset="0"/>
                <a:cs typeface="Segoe UI" panose="020B0502040204020203" pitchFamily="34" charset="0"/>
              </a:rPr>
            </a:br>
            <a:r>
              <a:rPr lang="en-US" sz="2700" dirty="0">
                <a:latin typeface="Segoe UI" panose="020B0502040204020203" pitchFamily="34" charset="0"/>
                <a:cs typeface="Segoe UI" panose="020B0502040204020203" pitchFamily="34" charset="0"/>
              </a:rPr>
              <a:t>https://performance.gov/cx</a:t>
            </a:r>
            <a:br>
              <a:rPr lang="en-US" dirty="0">
                <a:latin typeface="Segoe UI" panose="020B0502040204020203" pitchFamily="34" charset="0"/>
                <a:cs typeface="Segoe UI" panose="020B0502040204020203" pitchFamily="34" charset="0"/>
              </a:rPr>
            </a:br>
            <a:endParaRPr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513289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FY21 Capacity Assessment Reflection Summary</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2</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62500" lnSpcReduction="20000"/>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What we’re proud of this year:</a:t>
            </a:r>
          </a:p>
          <a:p>
            <a:pPr marL="114300" indent="0">
              <a:buSzPct val="75000"/>
              <a:buNone/>
            </a:pPr>
            <a:r>
              <a:rPr lang="en-US" sz="1100" dirty="0">
                <a:latin typeface="Segoe UI" panose="020B0502040204020203" pitchFamily="34" charset="0"/>
                <a:cs typeface="Segoe UI" panose="020B0502040204020203" pitchFamily="34" charset="0"/>
              </a:rPr>
              <a:t>The Office of Field Operations demonstrated agility, realigning operations in coordination with agency offices and external wholly change the program delivery model for SBA programs and services to 100 percent virtual model while continuing to offer consistent levels of responsiveness to customer needs.  This effort required wholesale operational and programmatic modifications to meet the rapidly changed needs of SBA OFO’s customers.  Changes included:</a:t>
            </a:r>
          </a:p>
          <a:p>
            <a:pPr>
              <a:buSzPct val="75000"/>
              <a:buFontTx/>
              <a:buChar char="-"/>
            </a:pPr>
            <a:r>
              <a:rPr lang="en-US" sz="1100" dirty="0">
                <a:latin typeface="Segoe UI" panose="020B0502040204020203" pitchFamily="34" charset="0"/>
                <a:cs typeface="Segoe UI" panose="020B0502040204020203" pitchFamily="34" charset="0"/>
              </a:rPr>
              <a:t>Established internal feedback channels to ensure policy makers were aware of and able to integrate customer perspectives as they developed and updated COVID relief program guidelines. </a:t>
            </a:r>
          </a:p>
          <a:p>
            <a:pPr>
              <a:buSzPct val="75000"/>
              <a:buFontTx/>
              <a:buChar char="-"/>
            </a:pPr>
            <a:r>
              <a:rPr lang="en-US" sz="1100" dirty="0">
                <a:latin typeface="Segoe UI" panose="020B0502040204020203" pitchFamily="34" charset="0"/>
                <a:cs typeface="Segoe UI" panose="020B0502040204020203" pitchFamily="34" charset="0"/>
              </a:rPr>
              <a:t>Leveraged webinars and conference calls to maximize customer engagement efforts, increasing customer access to critical program information.</a:t>
            </a:r>
          </a:p>
          <a:p>
            <a:pPr>
              <a:buSzPct val="75000"/>
              <a:buFontTx/>
              <a:buChar char="-"/>
            </a:pPr>
            <a:r>
              <a:rPr lang="en-US" sz="1100" dirty="0">
                <a:latin typeface="Segoe UI" panose="020B0502040204020203" pitchFamily="34" charset="0"/>
                <a:cs typeface="Segoe UI" panose="020B0502040204020203" pitchFamily="34" charset="0"/>
              </a:rPr>
              <a:t>Established executive-level pandemic response team comprising senior leadership from agency program offices to enhance communication and collaboration around program implementation. Documented lessons learned from that team and have now adapted routinely across the agency, especially around communication, to enhance customer experience. </a:t>
            </a:r>
          </a:p>
          <a:p>
            <a:pPr>
              <a:buSzPct val="75000"/>
              <a:buFontTx/>
              <a:buChar char="-"/>
            </a:pPr>
            <a:r>
              <a:rPr lang="en-US" sz="1100" dirty="0">
                <a:latin typeface="Segoe UI" panose="020B0502040204020203" pitchFamily="34" charset="0"/>
                <a:cs typeface="Segoe UI" panose="020B0502040204020203" pitchFamily="34" charset="0"/>
              </a:rPr>
              <a:t>Increased field office access to customer information and data systems, allowing field staff to more quickly respond to and resolve customer inquiries and issues without escalation to the responsible program office. </a:t>
            </a:r>
          </a:p>
          <a:p>
            <a:pPr>
              <a:buSzPct val="75000"/>
              <a:buFontTx/>
              <a:buChar char="-"/>
            </a:pPr>
            <a:r>
              <a:rPr lang="en-US" sz="1100" dirty="0">
                <a:latin typeface="Segoe UI" panose="020B0502040204020203" pitchFamily="34" charset="0"/>
                <a:cs typeface="Segoe UI" panose="020B0502040204020203" pitchFamily="34" charset="0"/>
              </a:rPr>
              <a:t>Implemented subject matter expert teams to address customer concerns from the Field.</a:t>
            </a:r>
          </a:p>
          <a:p>
            <a:pPr>
              <a:buSzPct val="75000"/>
              <a:buFontTx/>
              <a:buChar char="-"/>
            </a:pPr>
            <a:r>
              <a:rPr lang="en-US" sz="1100" dirty="0">
                <a:latin typeface="Segoe UI" panose="020B0502040204020203" pitchFamily="34" charset="0"/>
                <a:cs typeface="Segoe UI" panose="020B0502040204020203" pitchFamily="34" charset="0"/>
              </a:rPr>
              <a:t>Implemented weekly office hours where program office heads shared program updates/training and answered front line staff questions, resulting in more informed customer engagement efforts.</a:t>
            </a:r>
          </a:p>
          <a:p>
            <a:pPr>
              <a:buSzPct val="75000"/>
              <a:buFontTx/>
              <a:buChar char="-"/>
            </a:pPr>
            <a:r>
              <a:rPr lang="en-US" sz="1100" dirty="0">
                <a:latin typeface="Segoe UI" panose="020B0502040204020203" pitchFamily="34" charset="0"/>
                <a:cs typeface="Segoe UI" panose="020B0502040204020203" pitchFamily="34" charset="0"/>
              </a:rPr>
              <a:t>Correlated CX data collected with CX impacts of new program roll out for the first time as CX scores increased/decline coincident to program implementation.</a:t>
            </a:r>
          </a:p>
          <a:p>
            <a:pPr>
              <a:buSzPct val="75000"/>
              <a:buFontTx/>
              <a:buChar char="-"/>
            </a:pPr>
            <a:r>
              <a:rPr lang="en-US" sz="1100" dirty="0">
                <a:latin typeface="Segoe UI" panose="020B0502040204020203" pitchFamily="34" charset="0"/>
                <a:cs typeface="Segoe UI" panose="020B0502040204020203" pitchFamily="34" charset="0"/>
              </a:rPr>
              <a:t>Finished first journey map related to small businesses access to SBA contracting programs.</a:t>
            </a:r>
          </a:p>
          <a:p>
            <a:pPr>
              <a:buSzPct val="75000"/>
              <a:buFontTx/>
              <a:buChar char="-"/>
            </a:pPr>
            <a:r>
              <a:rPr lang="en-US" sz="1100" dirty="0">
                <a:latin typeface="Segoe UI" panose="020B0502040204020203" pitchFamily="34" charset="0"/>
                <a:cs typeface="Segoe UI" panose="020B0502040204020203" pitchFamily="34" charset="0"/>
              </a:rPr>
              <a:t>Included Customer Experience in performance plans of OFO senior leadership.</a:t>
            </a:r>
          </a:p>
          <a:p>
            <a:pPr>
              <a:buSzPct val="75000"/>
              <a:buFontTx/>
              <a:buChar char="-"/>
            </a:pPr>
            <a:endParaRPr lang="en-US" sz="1100" dirty="0">
              <a:latin typeface="Segoe UI" panose="020B0502040204020203" pitchFamily="34" charset="0"/>
              <a:cs typeface="Segoe UI" panose="020B0502040204020203" pitchFamily="34" charset="0"/>
            </a:endParaRPr>
          </a:p>
          <a:p>
            <a:pPr>
              <a:buSzPct val="75000"/>
              <a:buFontTx/>
              <a:buChar char="-"/>
            </a:pPr>
            <a:endParaRPr lang="en-US" sz="1100" dirty="0">
              <a:latin typeface="Segoe UI" panose="020B0502040204020203" pitchFamily="34" charset="0"/>
              <a:cs typeface="Segoe UI" panose="020B0502040204020203" pitchFamily="34" charset="0"/>
            </a:endParaRP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Where we need to do better:</a:t>
            </a:r>
          </a:p>
          <a:p>
            <a:pPr marL="114300" indent="0">
              <a:buSzPct val="75000"/>
              <a:buNone/>
            </a:pPr>
            <a:r>
              <a:rPr lang="en-US" sz="1100" dirty="0">
                <a:latin typeface="Segoe UI" panose="020B0502040204020203" pitchFamily="34" charset="0"/>
                <a:cs typeface="Segoe UI" panose="020B0502040204020203" pitchFamily="34" charset="0"/>
              </a:rPr>
              <a:t>Opportunities for OFO to continuously improve its CX efforts include:</a:t>
            </a:r>
          </a:p>
          <a:p>
            <a:pPr>
              <a:buSzPct val="75000"/>
              <a:buFontTx/>
              <a:buChar char="-"/>
            </a:pPr>
            <a:r>
              <a:rPr lang="en-US" sz="1100" dirty="0">
                <a:latin typeface="Segoe UI" panose="020B0502040204020203" pitchFamily="34" charset="0"/>
                <a:cs typeface="Segoe UI" panose="020B0502040204020203" pitchFamily="34" charset="0"/>
              </a:rPr>
              <a:t>Provide CX training to agency/OFO personnel</a:t>
            </a:r>
          </a:p>
          <a:p>
            <a:pPr>
              <a:buSzPct val="75000"/>
              <a:buFontTx/>
              <a:buChar char="-"/>
            </a:pPr>
            <a:r>
              <a:rPr lang="en-US" sz="1100" dirty="0">
                <a:latin typeface="Segoe UI" panose="020B0502040204020203" pitchFamily="34" charset="0"/>
                <a:cs typeface="Segoe UI" panose="020B0502040204020203" pitchFamily="34" charset="0"/>
              </a:rPr>
              <a:t>Increase focus on </a:t>
            </a:r>
            <a:r>
              <a:rPr lang="en-US" sz="1100" dirty="0" err="1">
                <a:latin typeface="Segoe UI" panose="020B0502040204020203" pitchFamily="34" charset="0"/>
                <a:cs typeface="Segoe UI" panose="020B0502040204020203" pitchFamily="34" charset="0"/>
              </a:rPr>
              <a:t>CXImprove</a:t>
            </a:r>
            <a:r>
              <a:rPr lang="en-US" sz="1100" dirty="0">
                <a:latin typeface="Segoe UI" panose="020B0502040204020203" pitchFamily="34" charset="0"/>
                <a:cs typeface="Segoe UI" panose="020B0502040204020203" pitchFamily="34" charset="0"/>
              </a:rPr>
              <a:t> CX survey response rates</a:t>
            </a:r>
          </a:p>
          <a:p>
            <a:pPr>
              <a:buSzPct val="75000"/>
              <a:buFontTx/>
              <a:buChar char="-"/>
            </a:pPr>
            <a:r>
              <a:rPr lang="en-US" sz="1100" dirty="0">
                <a:latin typeface="Segoe UI" panose="020B0502040204020203" pitchFamily="34" charset="0"/>
                <a:cs typeface="Segoe UI" panose="020B0502040204020203" pitchFamily="34" charset="0"/>
              </a:rPr>
              <a:t>Look for opportunities to coordinate CX across program offices and on the front end of program roll out with a Voice of the Customer perspective</a:t>
            </a:r>
          </a:p>
          <a:p>
            <a:pPr>
              <a:buSzPct val="75000"/>
              <a:buFontTx/>
              <a:buChar char="-"/>
            </a:pPr>
            <a:r>
              <a:rPr lang="en-US" sz="1100" dirty="0">
                <a:latin typeface="Segoe UI" panose="020B0502040204020203" pitchFamily="34" charset="0"/>
                <a:cs typeface="Segoe UI" panose="020B0502040204020203" pitchFamily="34" charset="0"/>
              </a:rPr>
              <a:t>Continue journey mapping to better understand agency customers and support CX improvement efforts </a:t>
            </a:r>
          </a:p>
          <a:p>
            <a:pPr>
              <a:buSzPct val="75000"/>
              <a:buFontTx/>
              <a:buChar char="-"/>
            </a:pPr>
            <a:r>
              <a:rPr lang="en-US" sz="1100" dirty="0">
                <a:latin typeface="Segoe UI" panose="020B0502040204020203" pitchFamily="34" charset="0"/>
                <a:cs typeface="Segoe UI" panose="020B0502040204020203" pitchFamily="34" charset="0"/>
              </a:rPr>
              <a:t>Engage senior leadership in CX improvement strategies </a:t>
            </a:r>
          </a:p>
          <a:p>
            <a:pPr>
              <a:buSzPct val="75000"/>
              <a:buFontTx/>
              <a:buChar char="-"/>
            </a:pPr>
            <a:r>
              <a:rPr lang="en-US" sz="1100" dirty="0">
                <a:latin typeface="Segoe UI" panose="020B0502040204020203" pitchFamily="34" charset="0"/>
                <a:cs typeface="Segoe UI" panose="020B0502040204020203" pitchFamily="34" charset="0"/>
              </a:rPr>
              <a:t>Evaluate/implement methodologies to more effectively secure feedback from customers who are assisted virtually</a:t>
            </a:r>
          </a:p>
          <a:p>
            <a:pPr>
              <a:buSzPct val="75000"/>
              <a:buFontTx/>
              <a:buChar char="-"/>
            </a:pPr>
            <a:r>
              <a:rPr lang="en-US" sz="1100" dirty="0">
                <a:latin typeface="Segoe UI" panose="020B0502040204020203" pitchFamily="34" charset="0"/>
                <a:cs typeface="Segoe UI" panose="020B0502040204020203" pitchFamily="34" charset="0"/>
              </a:rPr>
              <a:t>Develop CRM system requirements and cost/benefit analysis</a:t>
            </a:r>
          </a:p>
          <a:p>
            <a:pPr>
              <a:buSzPct val="75000"/>
              <a:buFontTx/>
              <a:buChar char="-"/>
            </a:pPr>
            <a:endParaRPr lang="en-US" sz="11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763850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Adapting Service During a Global Pandemic</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3</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Where we innovated</a:t>
            </a:r>
          </a:p>
          <a:p>
            <a:pPr marL="114300" indent="0">
              <a:buSzPct val="75000"/>
              <a:buNone/>
            </a:pPr>
            <a:r>
              <a:rPr lang="en-US" sz="1100" dirty="0">
                <a:latin typeface="Segoe UI" panose="020B0502040204020203" pitchFamily="34" charset="0"/>
                <a:cs typeface="Segoe UI" panose="020B0502040204020203" pitchFamily="34" charset="0"/>
              </a:rPr>
              <a:t>The pandemic necessitated that SBA’s OFO modify its program delivery methods from a primarily in-person customer engagement model to a wholly virtual approach. This required adoption of a broad range of technology tools including a variety of webinar systems (Teams, Zoom, etc.), VOIP phone technology allowing staff to seamlessly transition to working remotely and respond to customer inquiries, and an array of new enterprise systems that supported management of COVID related programs. </a:t>
            </a:r>
          </a:p>
          <a:p>
            <a:pPr marL="114300" indent="0">
              <a:buSzPct val="75000"/>
              <a:buNone/>
            </a:pPr>
            <a:endParaRPr lang="en-US" sz="1100" dirty="0">
              <a:latin typeface="Segoe UI" panose="020B0502040204020203" pitchFamily="34" charset="0"/>
              <a:cs typeface="Segoe UI" panose="020B0502040204020203" pitchFamily="34" charset="0"/>
            </a:endParaRPr>
          </a:p>
          <a:p>
            <a:pPr marL="114300" indent="0">
              <a:buSzPct val="75000"/>
              <a:buNone/>
            </a:pPr>
            <a:r>
              <a:rPr lang="en-US" sz="1100" dirty="0">
                <a:latin typeface="Segoe UI" panose="020B0502040204020203" pitchFamily="34" charset="0"/>
                <a:cs typeface="Segoe UI" panose="020B0502040204020203" pitchFamily="34" charset="0"/>
              </a:rPr>
              <a:t>This transition and its positive response highlighted that customers were seeking more convenient ways to access critical program information. As the Office of Field Operations returns to routine operations, the office expects to delivery more programming via these virtual tools than was done pre-pandemic. This enhances customer experience as it provides easier access to content in a more efficient, timely way. </a:t>
            </a:r>
          </a:p>
        </p:txBody>
      </p:sp>
    </p:spTree>
    <p:extLst>
      <p:ext uri="{BB962C8B-B14F-4D97-AF65-F5344CB8AC3E}">
        <p14:creationId xmlns:p14="http://schemas.microsoft.com/office/powerpoint/2010/main" val="2633053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HISP Equity Reflection</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4</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92500"/>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Who is this provider intended to serve?</a:t>
            </a:r>
          </a:p>
          <a:p>
            <a:pPr marL="114300" indent="0">
              <a:buSzPct val="75000"/>
              <a:buNone/>
            </a:pPr>
            <a:r>
              <a:rPr lang="en-US" sz="1100" dirty="0">
                <a:latin typeface="Segoe UI" panose="020B0502040204020203" pitchFamily="34" charset="0"/>
                <a:cs typeface="Segoe UI" panose="020B0502040204020203" pitchFamily="34" charset="0"/>
              </a:rPr>
              <a:t>All who want to start, grow, or expand their business and those who are recovering from a declared disaster.</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Are there barriers that people of color, people with disabilities, LGBTQ+ people, women, non-native English speakers, and others who have been historically underserved, marginalized, discriminated, and adversely affected by persistent poverty and inequality face with regard to this program or service? How might these individuals interact with your program differently? </a:t>
            </a:r>
          </a:p>
          <a:p>
            <a:pPr marL="114300" indent="0">
              <a:buSzPct val="75000"/>
              <a:buNone/>
            </a:pPr>
            <a:r>
              <a:rPr lang="en-US" sz="1100" dirty="0">
                <a:latin typeface="Segoe UI" panose="020B0502040204020203" pitchFamily="34" charset="0"/>
                <a:cs typeface="Segoe UI" panose="020B0502040204020203" pitchFamily="34" charset="0"/>
              </a:rPr>
              <a:t>Yes, the agency believes there are barriers that some of these groups may face in accessing SBA’s services.  These representative groups may have different access to networks, technology, and other resources. SBA has programs targeted to reach all of those groups (including the Community Navigator Pilot Program) and is evaluating the path forward to remove any barriers.</a:t>
            </a:r>
          </a:p>
          <a:p>
            <a:pPr marL="114300" indent="0">
              <a:buSzPct val="75000"/>
              <a:buNone/>
            </a:pPr>
            <a:endParaRPr lang="en-US" sz="13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Where do we have a knowledge gap about individuals’ interactions with our service we need evidence to fill?</a:t>
            </a:r>
          </a:p>
          <a:p>
            <a:pPr marL="114300" indent="0">
              <a:buSzPct val="75000"/>
              <a:buNone/>
            </a:pPr>
            <a:r>
              <a:rPr lang="en-US" sz="1100" dirty="0">
                <a:latin typeface="Segoe UI" panose="020B0502040204020203" pitchFamily="34" charset="0"/>
                <a:cs typeface="Segoe UI" panose="020B0502040204020203" pitchFamily="34" charset="0"/>
              </a:rPr>
              <a:t>SBA OFO acknowledges gaps in data confirming the equitable delivery of services to all of the groups identified above and is in the process of identifying opportunities to get better data </a:t>
            </a:r>
            <a:r>
              <a:rPr lang="en-US" sz="1100">
                <a:latin typeface="Segoe UI" panose="020B0502040204020203" pitchFamily="34" charset="0"/>
                <a:cs typeface="Segoe UI" panose="020B0502040204020203" pitchFamily="34" charset="0"/>
              </a:rPr>
              <a:t>to ensure </a:t>
            </a:r>
            <a:r>
              <a:rPr lang="en-US" sz="1100" dirty="0">
                <a:latin typeface="Segoe UI" panose="020B0502040204020203" pitchFamily="34" charset="0"/>
                <a:cs typeface="Segoe UI" panose="020B0502040204020203" pitchFamily="34" charset="0"/>
              </a:rPr>
              <a:t>barriers to access are addressed.   SBA does not always capture the demographic information of its customers.</a:t>
            </a: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815391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fontScale="90000"/>
          </a:bodyPr>
          <a:lstStyle/>
          <a:p>
            <a:pPr marL="0" lvl="0" indent="0" algn="l" rtl="0">
              <a:spcBef>
                <a:spcPts val="0"/>
              </a:spcBef>
              <a:spcAft>
                <a:spcPts val="0"/>
              </a:spcAft>
              <a:buNone/>
            </a:pPr>
            <a:r>
              <a:rPr lang="en-US" dirty="0"/>
              <a:t>FY22 Action Update: Conduct Analysis of Survey Data</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5</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77500" lnSpcReduction="20000"/>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200" dirty="0">
                <a:latin typeface="Segoe UI" panose="020B0502040204020203" pitchFamily="34" charset="0"/>
                <a:cs typeface="Segoe UI" panose="020B0502040204020203" pitchFamily="34" charset="0"/>
              </a:rPr>
              <a:t>All HISP customers will be assisted when OFO has stronger data to analyze.</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1200" dirty="0">
                <a:latin typeface="Segoe UI" panose="020B0502040204020203" pitchFamily="34" charset="0"/>
                <a:cs typeface="Segoe UI" panose="020B0502040204020203" pitchFamily="34" charset="0"/>
              </a:rPr>
              <a:t>SBA must understand the voice of the customer.  In that effort, cause-effect analysis of data must be detailed and related action taken for improvement.</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1200" dirty="0">
                <a:latin typeface="Segoe UI" panose="020B0502040204020203" pitchFamily="34" charset="0"/>
                <a:cs typeface="Segoe UI" panose="020B0502040204020203" pitchFamily="34" charset="0"/>
              </a:rPr>
              <a:t>The Office of Field Operations within SBA is responsible for making this happen.</a:t>
            </a: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action(s) / deliverables / milestones will you take / hit between Oct. 1, ‘21 – Sept. 30, ’22.</a:t>
            </a:r>
          </a:p>
          <a:p>
            <a:pPr marL="114300" indent="0">
              <a:buSzPct val="75000"/>
              <a:buNone/>
            </a:pPr>
            <a:r>
              <a:rPr lang="en-US" sz="1200" dirty="0">
                <a:latin typeface="Segoe UI" panose="020B0502040204020203" pitchFamily="34" charset="0"/>
                <a:cs typeface="Segoe UI" panose="020B0502040204020203" pitchFamily="34" charset="0"/>
              </a:rPr>
              <a:t>An opportunity for improvement has been in the turn rate of customers who are served by this HISP to the number who take the survey.  It is important that actions be taken in FY21 to improve the turn rate.  Also, action items published from the last analysis will have been fully implemented and their impact, if any, should be reflected in the data. </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1200" dirty="0">
                <a:latin typeface="Segoe UI" panose="020B0502040204020203" pitchFamily="34" charset="0"/>
                <a:cs typeface="Segoe UI" panose="020B0502040204020203" pitchFamily="34" charset="0"/>
              </a:rPr>
              <a:t>The measure will be the number and rate at which the survey is taken</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1200" dirty="0">
                <a:latin typeface="Segoe UI" panose="020B0502040204020203" pitchFamily="34" charset="0"/>
                <a:cs typeface="Segoe UI" panose="020B0502040204020203" pitchFamily="34" charset="0"/>
              </a:rPr>
              <a:t>To make this happen, SBA needs a consistent internal communications plan, as well a having Customer Experience part of the brand of Field Operations.  OFO will also need the assistance of other program offices in SBA, such as OCPL, to assist with the effort.</a:t>
            </a:r>
          </a:p>
        </p:txBody>
      </p:sp>
    </p:spTree>
    <p:extLst>
      <p:ext uri="{BB962C8B-B14F-4D97-AF65-F5344CB8AC3E}">
        <p14:creationId xmlns:p14="http://schemas.microsoft.com/office/powerpoint/2010/main" val="2443068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fontScale="90000"/>
          </a:bodyPr>
          <a:lstStyle/>
          <a:p>
            <a:pPr marL="0" lvl="0" indent="0" algn="l" rtl="0">
              <a:spcBef>
                <a:spcPts val="0"/>
              </a:spcBef>
              <a:spcAft>
                <a:spcPts val="0"/>
              </a:spcAft>
              <a:buNone/>
            </a:pPr>
            <a:r>
              <a:rPr lang="en-US" dirty="0"/>
              <a:t>FY22 Action Update: Empower District Office Staff to Answer Customer Questions</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6</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62500" lnSpcReduction="20000"/>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400" dirty="0">
                <a:latin typeface="Segoe UI" panose="020B0502040204020203" pitchFamily="34" charset="0"/>
                <a:cs typeface="Segoe UI" panose="020B0502040204020203" pitchFamily="34" charset="0"/>
              </a:rPr>
              <a:t>Customers contact OFO to secure information to help them effectively navigate SBA programs. By equipping OFO staff with access to program data and processes, the team can provide actionable steps and information to support successful small business participation in SBA’s programs.</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1400" dirty="0">
                <a:latin typeface="Segoe UI" panose="020B0502040204020203" pitchFamily="34" charset="0"/>
                <a:cs typeface="Segoe UI" panose="020B0502040204020203" pitchFamily="34" charset="0"/>
              </a:rPr>
              <a:t>During the pandemic response, customers were frustrated due to the inability of district staff to provide answers regarding the status of their application and any action items necessary.  More recently, progress has been made, however there is the opportunity to enhance the availability of information to the field which will, in turn, enhance the ability to meet customers where they are. </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1400" dirty="0">
                <a:latin typeface="Segoe UI" panose="020B0502040204020203" pitchFamily="34" charset="0"/>
                <a:cs typeface="Segoe UI" panose="020B0502040204020203" pitchFamily="34" charset="0"/>
              </a:rPr>
              <a:t>The Office of Field Operations and program offices such as OCIO, Government Contracting, Capital Access and Disaster Assistance. </a:t>
            </a: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action(s) / deliverables / milestones will you take / hit between Oct. 1, ‘21 – Sept. 30, ‘22?</a:t>
            </a:r>
          </a:p>
          <a:p>
            <a:pPr marL="114300" indent="0">
              <a:buSzPct val="75000"/>
              <a:buNone/>
            </a:pPr>
            <a:r>
              <a:rPr lang="en-US" sz="1400" dirty="0">
                <a:latin typeface="Segoe UI" panose="020B0502040204020203" pitchFamily="34" charset="0"/>
                <a:cs typeface="Segoe UI" panose="020B0502040204020203" pitchFamily="34" charset="0"/>
              </a:rPr>
              <a:t>OFO will coordinate with peer program offices to determine adequate access levels and internal controls to provide the right level of access to these enterprise system. A CRM system will help dissolve silos across SBA and result in an improved experience for the customer.</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1400" dirty="0">
                <a:latin typeface="Segoe UI" panose="020B0502040204020203" pitchFamily="34" charset="0"/>
                <a:cs typeface="Segoe UI" panose="020B0502040204020203" pitchFamily="34" charset="0"/>
              </a:rPr>
              <a:t>CX Scores should increase in specific areas.  Anecdotal negative feedback from district office staff regarding this should wane.</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1400" dirty="0">
                <a:latin typeface="Segoe UI" panose="020B0502040204020203" pitchFamily="34" charset="0"/>
                <a:cs typeface="Segoe UI" panose="020B0502040204020203" pitchFamily="34" charset="0"/>
              </a:rPr>
              <a:t>A coordinated effort in identifying opportunity and a plan to get there across program offices will be instrumental in making this happen.</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722123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FY23 Commit to Action: Train Field Staff on CX</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7</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77500" lnSpcReduction="20000"/>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200" dirty="0">
                <a:latin typeface="Segoe UI" panose="020B0502040204020203" pitchFamily="34" charset="0"/>
                <a:cs typeface="Segoe UI" panose="020B0502040204020203" pitchFamily="34" charset="0"/>
              </a:rPr>
              <a:t>Field Staff will be better equipped to meet customer expectations</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1200" dirty="0">
                <a:latin typeface="Segoe UI" panose="020B0502040204020203" pitchFamily="34" charset="0"/>
                <a:cs typeface="Segoe UI" panose="020B0502040204020203" pitchFamily="34" charset="0"/>
              </a:rPr>
              <a:t>Core to OFO’s successful customer experience strategy is a workforce that delivers consistent high-quality service and experiences to its customers. Training the OFO team is a tool to provide consistent expectations and knowledge related to delivering the experience SBA customers expect. </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1200" dirty="0">
                <a:latin typeface="Segoe UI" panose="020B0502040204020203" pitchFamily="34" charset="0"/>
                <a:cs typeface="Segoe UI" panose="020B0502040204020203" pitchFamily="34" charset="0"/>
              </a:rPr>
              <a:t>OFO is the lead organization in this effort. In addition, the Office of the Chief Financial Officer and the Chief Learning Officer are core to securing necessary resources to fund and schedule the training.</a:t>
            </a: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action(s) / deliverables / milestones will you take / hit between Oct. 1, ‘22 – Sept. 30, ‘23?</a:t>
            </a:r>
          </a:p>
          <a:p>
            <a:pPr marL="114300" indent="0">
              <a:buSzPct val="75000"/>
              <a:buNone/>
            </a:pPr>
            <a:r>
              <a:rPr lang="en-US" sz="1200" dirty="0">
                <a:latin typeface="Segoe UI" panose="020B0502040204020203" pitchFamily="34" charset="0"/>
                <a:cs typeface="Segoe UI" panose="020B0502040204020203" pitchFamily="34" charset="0"/>
              </a:rPr>
              <a:t>Identifying the funds and the right content/format will be critical in ensuring that this happens.</a:t>
            </a:r>
            <a:endParaRPr lang="en-US" sz="1200" strike="sngStrike"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1200" dirty="0">
                <a:latin typeface="Segoe UI" panose="020B0502040204020203" pitchFamily="34" charset="0"/>
                <a:cs typeface="Segoe UI" panose="020B0502040204020203" pitchFamily="34" charset="0"/>
              </a:rPr>
              <a:t>The impact will be measured in CX Score and by surveying employees.  OFO SBA will look across agencies to search for best practices from more mature CX programs.</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do you need to make this happen? </a:t>
            </a:r>
          </a:p>
          <a:p>
            <a:pPr marL="114300" indent="0">
              <a:buSzPct val="75000"/>
              <a:buNone/>
            </a:pPr>
            <a:r>
              <a:rPr lang="en-US" sz="1200" dirty="0">
                <a:latin typeface="Segoe UI" panose="020B0502040204020203" pitchFamily="34" charset="0"/>
                <a:cs typeface="Segoe UI" panose="020B0502040204020203" pitchFamily="34" charset="0"/>
              </a:rPr>
              <a:t>This action necessitates funding and coordination across program offices.</a:t>
            </a:r>
            <a:endParaRPr lang="en-US" sz="1200" b="1" dirty="0">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705779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FY23 Commit to Action: Dedicate Staff to CX</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8</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85000" lnSpcReduction="20000"/>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200" dirty="0">
                <a:latin typeface="Segoe UI" panose="020B0502040204020203" pitchFamily="34" charset="0"/>
                <a:cs typeface="Segoe UI" panose="020B0502040204020203" pitchFamily="34" charset="0"/>
              </a:rPr>
              <a:t>Having a dedicated CX team member provides organizational focus and coordination to establish and understand customer needs and drive actions to deliver enhanced Customer Experience.  Coupled with a CRM system, dedicated staff will have a synergistic positive impact.</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1200" dirty="0">
                <a:latin typeface="Segoe UI" panose="020B0502040204020203" pitchFamily="34" charset="0"/>
                <a:cs typeface="Segoe UI" panose="020B0502040204020203" pitchFamily="34" charset="0"/>
              </a:rPr>
              <a:t>Committing full time staff at the right level will ensure CX gets the attention required to make significant improvement in data collection, analysis, delivery, cross agency coordination,  intra agency coordination and training.</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1200" dirty="0">
                <a:latin typeface="Segoe UI" panose="020B0502040204020203" pitchFamily="34" charset="0"/>
                <a:cs typeface="Segoe UI" panose="020B0502040204020203" pitchFamily="34" charset="0"/>
              </a:rPr>
              <a:t>OFO and the Chief Financial Officer (and the SBA’s Office of Performance Management) will be required to support this effort.</a:t>
            </a: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action(s) / deliverables / milestones will you take / hit between Oct. 1, ‘22 – Sept. 30, ‘23?</a:t>
            </a:r>
          </a:p>
          <a:p>
            <a:pPr marL="114300" indent="0">
              <a:buSzPct val="75000"/>
              <a:buNone/>
            </a:pPr>
            <a:r>
              <a:rPr lang="en-US" sz="1200" dirty="0">
                <a:latin typeface="Segoe UI" panose="020B0502040204020203" pitchFamily="34" charset="0"/>
                <a:cs typeface="Segoe UI" panose="020B0502040204020203" pitchFamily="34" charset="0"/>
              </a:rPr>
              <a:t>Ensure that the position(s) are requested to be budgeted.</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1200" dirty="0">
                <a:latin typeface="Segoe UI" panose="020B0502040204020203" pitchFamily="34" charset="0"/>
                <a:cs typeface="Segoe UI" panose="020B0502040204020203" pitchFamily="34" charset="0"/>
              </a:rPr>
              <a:t>Onboard CS staff member(s) and having a CRM system. Establish goals and deliverables aligned with SBA/OFO CX strategy. </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1200" dirty="0">
                <a:latin typeface="Segoe UI" panose="020B0502040204020203" pitchFamily="34" charset="0"/>
                <a:cs typeface="Segoe UI" panose="020B0502040204020203" pitchFamily="34" charset="0"/>
              </a:rPr>
              <a:t>Approval for funding to staff </a:t>
            </a:r>
            <a:r>
              <a:rPr lang="en-US" sz="1200">
                <a:latin typeface="Segoe UI" panose="020B0502040204020203" pitchFamily="34" charset="0"/>
                <a:cs typeface="Segoe UI" panose="020B0502040204020203" pitchFamily="34" charset="0"/>
              </a:rPr>
              <a:t>CX and </a:t>
            </a:r>
            <a:r>
              <a:rPr lang="en-US" sz="1200" dirty="0">
                <a:latin typeface="Segoe UI" panose="020B0502040204020203" pitchFamily="34" charset="0"/>
                <a:cs typeface="Segoe UI" panose="020B0502040204020203" pitchFamily="34" charset="0"/>
              </a:rPr>
              <a:t>a CRM system.</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504236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D32FB-6652-4BE8-AE45-366B14BFC6F1}"/>
              </a:ext>
            </a:extLst>
          </p:cNvPr>
          <p:cNvSpPr>
            <a:spLocks noGrp="1"/>
          </p:cNvSpPr>
          <p:nvPr>
            <p:ph type="title"/>
          </p:nvPr>
        </p:nvSpPr>
        <p:spPr/>
        <p:txBody>
          <a:bodyPr>
            <a:normAutofit/>
          </a:bodyPr>
          <a:lstStyle/>
          <a:p>
            <a:r>
              <a:rPr lang="en-US" dirty="0"/>
              <a:t>Commitments from Executive Order 14058</a:t>
            </a:r>
          </a:p>
        </p:txBody>
      </p:sp>
      <p:sp>
        <p:nvSpPr>
          <p:cNvPr id="3" name="Text Placeholder 2">
            <a:extLst>
              <a:ext uri="{FF2B5EF4-FFF2-40B4-BE49-F238E27FC236}">
                <a16:creationId xmlns:a16="http://schemas.microsoft.com/office/drawing/2014/main" id="{669CCD53-0299-414F-8422-88E2B8A554B2}"/>
              </a:ext>
            </a:extLst>
          </p:cNvPr>
          <p:cNvSpPr>
            <a:spLocks noGrp="1"/>
          </p:cNvSpPr>
          <p:nvPr>
            <p:ph type="body" idx="1"/>
          </p:nvPr>
        </p:nvSpPr>
        <p:spPr/>
        <p:txBody>
          <a:bodyPr>
            <a:normAutofit fontScale="77500" lnSpcReduction="20000"/>
          </a:bodyPr>
          <a:lstStyle/>
          <a:p>
            <a:pPr marL="114300" indent="0" fontAlgn="base">
              <a:buNone/>
            </a:pPr>
            <a:r>
              <a:rPr lang="en-US" sz="1300" b="1" dirty="0">
                <a:solidFill>
                  <a:srgbClr val="FF0000"/>
                </a:solidFill>
                <a:latin typeface="Segoe UI" panose="020B0502040204020203" pitchFamily="34" charset="0"/>
                <a:cs typeface="Segoe UI" panose="020B0502040204020203" pitchFamily="34" charset="0"/>
              </a:rPr>
              <a:t>On December 13</a:t>
            </a:r>
            <a:r>
              <a:rPr lang="en-US" sz="1300" b="1" baseline="30000" dirty="0">
                <a:solidFill>
                  <a:srgbClr val="FF0000"/>
                </a:solidFill>
                <a:latin typeface="Segoe UI" panose="020B0502040204020203" pitchFamily="34" charset="0"/>
                <a:cs typeface="Segoe UI" panose="020B0502040204020203" pitchFamily="34" charset="0"/>
              </a:rPr>
              <a:t>th</a:t>
            </a:r>
            <a:r>
              <a:rPr lang="en-US" sz="1300" b="1" dirty="0">
                <a:solidFill>
                  <a:srgbClr val="FF0000"/>
                </a:solidFill>
                <a:latin typeface="Segoe UI" panose="020B0502040204020203" pitchFamily="34" charset="0"/>
                <a:cs typeface="Segoe UI" panose="020B0502040204020203" pitchFamily="34" charset="0"/>
              </a:rPr>
              <a:t>, 2021 (after agencies originally developed these action plans as part of the FY23 budget formulation process), President Biden signed Executive Order 14058 on </a:t>
            </a:r>
            <a:r>
              <a:rPr lang="en-US" sz="1300" b="1" i="1" dirty="0">
                <a:solidFill>
                  <a:srgbClr val="FF0000"/>
                </a:solidFill>
                <a:latin typeface="Segoe UI" panose="020B0502040204020203" pitchFamily="34" charset="0"/>
                <a:cs typeface="Segoe UI" panose="020B0502040204020203" pitchFamily="34" charset="0"/>
              </a:rPr>
              <a:t>Transforming Federal Customer Experience and Service Delivery To Rebuild Trust in Government. </a:t>
            </a:r>
            <a:r>
              <a:rPr lang="en-US" sz="1300" b="1" dirty="0">
                <a:solidFill>
                  <a:srgbClr val="FF0000"/>
                </a:solidFill>
                <a:latin typeface="Segoe UI" panose="020B0502040204020203" pitchFamily="34" charset="0"/>
                <a:cs typeface="Segoe UI" panose="020B0502040204020203" pitchFamily="34" charset="0"/>
              </a:rPr>
              <a:t>Section 4 of this Order was developed by working with HISPs to identify specific improvements to their core services (many of which were proposed in their FY23 Action Plans), to lift up and energize their existing efforts, improving accountability and support.</a:t>
            </a:r>
          </a:p>
          <a:p>
            <a:pPr marL="114300" indent="0" fontAlgn="base">
              <a:buNone/>
            </a:pPr>
            <a:endParaRPr lang="en-US" sz="1300" b="1" dirty="0">
              <a:solidFill>
                <a:srgbClr val="FF0000"/>
              </a:solidFill>
              <a:latin typeface="Segoe UI" panose="020B0502040204020203" pitchFamily="34" charset="0"/>
              <a:cs typeface="Segoe UI" panose="020B0502040204020203" pitchFamily="34" charset="0"/>
            </a:endParaRPr>
          </a:p>
          <a:p>
            <a:pPr marL="114300" indent="0" fontAlgn="base">
              <a:buNone/>
            </a:pPr>
            <a:r>
              <a:rPr lang="en-US" sz="1300" b="1" dirty="0">
                <a:solidFill>
                  <a:srgbClr val="FF0000"/>
                </a:solidFill>
                <a:latin typeface="Segoe UI" panose="020B0502040204020203" pitchFamily="34" charset="0"/>
                <a:cs typeface="Segoe UI" panose="020B0502040204020203" pitchFamily="34" charset="0"/>
              </a:rPr>
              <a:t>For SBA, EO 14058 commitments include: </a:t>
            </a:r>
          </a:p>
          <a:p>
            <a:pPr marL="114300" indent="0" rtl="0" fontAlgn="base">
              <a:spcBef>
                <a:spcPts val="0"/>
              </a:spcBef>
              <a:spcAft>
                <a:spcPts val="0"/>
              </a:spcAft>
              <a:buNone/>
            </a:pPr>
            <a:endParaRPr lang="en-US" sz="1000" b="1" dirty="0">
              <a:solidFill>
                <a:srgbClr val="000000"/>
              </a:solidFill>
              <a:latin typeface="Segoe UI" panose="020B0502040204020203" pitchFamily="34" charset="0"/>
              <a:cs typeface="Segoe UI" panose="020B0502040204020203" pitchFamily="34" charset="0"/>
            </a:endParaRPr>
          </a:p>
          <a:p>
            <a:pPr fontAlgn="base">
              <a:buSzPct val="75000"/>
              <a:buFont typeface="Arial" panose="020B0604020202020204" pitchFamily="34" charset="0"/>
              <a:buChar char="•"/>
            </a:pPr>
            <a:r>
              <a:rPr lang="en-US" sz="1300" dirty="0">
                <a:solidFill>
                  <a:srgbClr val="000000"/>
                </a:solidFill>
                <a:latin typeface="Segoe UI" panose="020B0502040204020203" pitchFamily="34" charset="0"/>
                <a:cs typeface="Segoe UI" panose="020B0502040204020203" pitchFamily="34" charset="0"/>
              </a:rPr>
              <a:t>Establish baseline experience measures for key small business application processes in areas such as loans, grants, and certifications</a:t>
            </a:r>
          </a:p>
          <a:p>
            <a:pPr fontAlgn="base">
              <a:buSzPct val="75000"/>
              <a:buFont typeface="Arial" panose="020B0604020202020204" pitchFamily="34" charset="0"/>
              <a:buChar char="•"/>
            </a:pPr>
            <a:r>
              <a:rPr lang="en-US" sz="1300" dirty="0">
                <a:solidFill>
                  <a:srgbClr val="000000"/>
                </a:solidFill>
                <a:latin typeface="Segoe UI" panose="020B0502040204020203" pitchFamily="34" charset="0"/>
                <a:cs typeface="Segoe UI" panose="020B0502040204020203" pitchFamily="34" charset="0"/>
              </a:rPr>
              <a:t>D</a:t>
            </a:r>
            <a:r>
              <a:rPr lang="en-US" sz="1300">
                <a:solidFill>
                  <a:srgbClr val="000000"/>
                </a:solidFill>
                <a:latin typeface="Segoe UI" panose="020B0502040204020203" pitchFamily="34" charset="0"/>
                <a:cs typeface="Segoe UI" panose="020B0502040204020203" pitchFamily="34" charset="0"/>
              </a:rPr>
              <a:t>esign </a:t>
            </a:r>
            <a:r>
              <a:rPr lang="en-US" sz="1300" dirty="0">
                <a:solidFill>
                  <a:srgbClr val="000000"/>
                </a:solidFill>
                <a:latin typeface="Segoe UI" panose="020B0502040204020203" pitchFamily="34" charset="0"/>
                <a:cs typeface="Segoe UI" panose="020B0502040204020203" pitchFamily="34" charset="0"/>
              </a:rPr>
              <a:t>and deliver a streamlined online disaster assistance application experience</a:t>
            </a:r>
          </a:p>
          <a:p>
            <a:pPr marL="114300" indent="0" rtl="0" fontAlgn="base">
              <a:spcBef>
                <a:spcPts val="0"/>
              </a:spcBef>
              <a:spcAft>
                <a:spcPts val="0"/>
              </a:spcAft>
              <a:buNone/>
            </a:pPr>
            <a:endParaRPr lang="en-US"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r>
              <a:rPr lang="en-US" sz="1000" dirty="0">
                <a:solidFill>
                  <a:srgbClr val="000000"/>
                </a:solidFill>
                <a:latin typeface="Segoe UI" panose="020B0502040204020203" pitchFamily="34" charset="0"/>
                <a:cs typeface="Segoe UI" panose="020B0502040204020203" pitchFamily="34" charset="0"/>
              </a:rPr>
              <a:t>For more updates on agency progress on specific commitments, please visit </a:t>
            </a:r>
            <a:r>
              <a:rPr lang="en-US" sz="1000" dirty="0">
                <a:solidFill>
                  <a:srgbClr val="000000"/>
                </a:solidFill>
                <a:latin typeface="Segoe UI" panose="020B0502040204020203" pitchFamily="34" charset="0"/>
                <a:cs typeface="Segoe UI" panose="020B0502040204020203" pitchFamily="34" charset="0"/>
                <a:hlinkClick r:id="rId2"/>
              </a:rPr>
              <a:t>https://www.performance.gov/cx/executive-order/</a:t>
            </a:r>
            <a:r>
              <a:rPr lang="en-US" sz="1000" dirty="0">
                <a:solidFill>
                  <a:srgbClr val="000000"/>
                </a:solidFill>
                <a:latin typeface="Segoe UI" panose="020B0502040204020203" pitchFamily="34" charset="0"/>
                <a:cs typeface="Segoe UI" panose="020B0502040204020203" pitchFamily="34" charset="0"/>
              </a:rPr>
              <a:t>. </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endParaRPr lang="en-US" dirty="0"/>
          </a:p>
        </p:txBody>
      </p:sp>
    </p:spTree>
    <p:extLst>
      <p:ext uri="{BB962C8B-B14F-4D97-AF65-F5344CB8AC3E}">
        <p14:creationId xmlns:p14="http://schemas.microsoft.com/office/powerpoint/2010/main" val="2391788036"/>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2194</TotalTime>
  <Words>2005</Words>
  <Application>Microsoft Office PowerPoint</Application>
  <PresentationFormat>On-screen Show (16:9)</PresentationFormat>
  <Paragraphs>140</Paragraphs>
  <Slides>10</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Public Sans</vt:lpstr>
      <vt:lpstr>Arial</vt:lpstr>
      <vt:lpstr>Public Sans Thin</vt:lpstr>
      <vt:lpstr>Segoe UI</vt:lpstr>
      <vt:lpstr>Simple Light</vt:lpstr>
      <vt:lpstr>FY23 CX Action Plan Office of Field Operations Small Business Administration</vt:lpstr>
      <vt:lpstr>FY21 Capacity Assessment Reflection Summary</vt:lpstr>
      <vt:lpstr>Adapting Service During a Global Pandemic</vt:lpstr>
      <vt:lpstr>HISP Equity Reflection</vt:lpstr>
      <vt:lpstr>FY22 Action Update: Conduct Analysis of Survey Data</vt:lpstr>
      <vt:lpstr>FY22 Action Update: Empower District Office Staff to Answer Customer Questions</vt:lpstr>
      <vt:lpstr>FY23 Commit to Action: Train Field Staff on CX</vt:lpstr>
      <vt:lpstr>FY23 Commit to Action: Dedicate Staff to CX</vt:lpstr>
      <vt:lpstr>Commitments from Executive Order 14058</vt:lpstr>
      <vt:lpstr>  https://performance.gov/cx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Agencies On The Equity Assessment</dc:title>
  <dc:creator>Boland, Amira C. EOP/OMB</dc:creator>
  <cp:lastModifiedBy>Link, Josie</cp:lastModifiedBy>
  <cp:revision>68</cp:revision>
  <dcterms:modified xsi:type="dcterms:W3CDTF">2022-01-28T15:35:18Z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2022-01-28T15:33:26Z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6dc821f7-2080-468d-9f34-2dc03db942e3</vt:lpwstr>
  </property>
  <property fmtid="{D5CDD505-2E9C-101B-9397-08002B2CF9AE}" pid="8" name="MSIP_Label_ea60d57e-af5b-4752-ac57-3e4f28ca11dc_ContentBits">
    <vt:lpwstr>0</vt:lpwstr>
  </property>
</Properties>
</file>