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5"/>
  </p:sldMasterIdLst>
  <p:notesMasterIdLst>
    <p:notesMasterId r:id="rId21"/>
  </p:notesMasterIdLst>
  <p:handoutMasterIdLst>
    <p:handoutMasterId r:id="rId22"/>
  </p:handoutMasterIdLst>
  <p:sldIdLst>
    <p:sldId id="256" r:id="rId6"/>
    <p:sldId id="292" r:id="rId7"/>
    <p:sldId id="293" r:id="rId8"/>
    <p:sldId id="294" r:id="rId9"/>
    <p:sldId id="324" r:id="rId10"/>
    <p:sldId id="297" r:id="rId11"/>
    <p:sldId id="323" r:id="rId12"/>
    <p:sldId id="321" r:id="rId13"/>
    <p:sldId id="322" r:id="rId14"/>
    <p:sldId id="320" r:id="rId15"/>
    <p:sldId id="317" r:id="rId16"/>
    <p:sldId id="318" r:id="rId17"/>
    <p:sldId id="319" r:id="rId18"/>
    <p:sldId id="300" r:id="rId19"/>
    <p:sldId id="325" r:id="rId20"/>
  </p:sldIdLst>
  <p:sldSz cx="9144000" cy="5143500" type="screen16x9"/>
  <p:notesSz cx="6858000" cy="9144000"/>
  <p:embeddedFontLst>
    <p:embeddedFont>
      <p:font typeface="Georgia" panose="02040502050405020303" pitchFamily="18" charset="0"/>
      <p:regular r:id="rId23"/>
      <p:bold r:id="rId24"/>
      <p:italic r:id="rId25"/>
      <p:boldItalic r:id="rId26"/>
    </p:embeddedFont>
    <p:embeddedFont>
      <p:font typeface="Public Sans" panose="020B0604020202020204" charset="0"/>
      <p:regular r:id="rId27"/>
      <p:bold r:id="rId28"/>
      <p:italic r:id="rId29"/>
      <p:boldItalic r:id="rId30"/>
    </p:embeddedFont>
    <p:embeddedFont>
      <p:font typeface="Public Sans Thin" panose="020B0604020202020204" charset="0"/>
      <p:regular r:id="rId31"/>
      <p:bold r:id="rId32"/>
      <p:italic r:id="rId33"/>
      <p:boldItalic r:id="rId34"/>
    </p:embeddedFont>
    <p:embeddedFont>
      <p:font typeface="Segoe UI" panose="020B0502040204020203" pitchFamily="34" charset="0"/>
      <p:regular r:id="rId35"/>
      <p:bold r:id="rId36"/>
      <p:italic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DCBFM" initials="CG" lastIdx="16" clrIdx="7">
    <p:extLst>
      <p:ext uri="{19B8F6BF-5375-455C-9EA6-DF929625EA0E}">
        <p15:presenceInfo xmlns:p15="http://schemas.microsoft.com/office/powerpoint/2012/main" userId="DCBFM" providerId="None"/>
      </p:ext>
    </p:extLst>
  </p:cmAuthor>
  <p:cmAuthor id="1" name="Boland, Amira C. EOP/OMB" initials="BACE" lastIdx="1" clrIdx="0">
    <p:extLst>
      <p:ext uri="{19B8F6BF-5375-455C-9EA6-DF929625EA0E}">
        <p15:presenceInfo xmlns:p15="http://schemas.microsoft.com/office/powerpoint/2012/main" userId="Boland, Amira C. EOP/OMB" providerId="None"/>
      </p:ext>
    </p:extLst>
  </p:cmAuthor>
  <p:cmAuthor id="8" name="Scott, Myca" initials="SM" lastIdx="1" clrIdx="8">
    <p:extLst>
      <p:ext uri="{19B8F6BF-5375-455C-9EA6-DF929625EA0E}">
        <p15:presenceInfo xmlns:p15="http://schemas.microsoft.com/office/powerpoint/2012/main" userId="S-1-5-21-2587397230-3316739918-3431996274-120918" providerId="AD"/>
      </p:ext>
    </p:extLst>
  </p:cmAuthor>
  <p:cmAuthor id="2" name="OB/OSM" initials="CG" lastIdx="4" clrIdx="1">
    <p:extLst>
      <p:ext uri="{19B8F6BF-5375-455C-9EA6-DF929625EA0E}">
        <p15:presenceInfo xmlns:p15="http://schemas.microsoft.com/office/powerpoint/2012/main" userId="OB/OSM" providerId="None"/>
      </p:ext>
    </p:extLst>
  </p:cmAuthor>
  <p:cmAuthor id="9" name="DCO" initials="DCO" lastIdx="4" clrIdx="9">
    <p:extLst>
      <p:ext uri="{19B8F6BF-5375-455C-9EA6-DF929625EA0E}">
        <p15:presenceInfo xmlns:p15="http://schemas.microsoft.com/office/powerpoint/2012/main" userId="DCO" providerId="None"/>
      </p:ext>
    </p:extLst>
  </p:cmAuthor>
  <p:cmAuthor id="3" name="Johnson, Quadree" initials="JQ" lastIdx="1" clrIdx="2">
    <p:extLst>
      <p:ext uri="{19B8F6BF-5375-455C-9EA6-DF929625EA0E}">
        <p15:presenceInfo xmlns:p15="http://schemas.microsoft.com/office/powerpoint/2012/main" userId="S-1-5-21-2587397230-3316739918-3431996274-282240" providerId="AD"/>
      </p:ext>
    </p:extLst>
  </p:cmAuthor>
  <p:cmAuthor id="10" name="Kim, Joyce" initials="KJ" lastIdx="9" clrIdx="10">
    <p:extLst>
      <p:ext uri="{19B8F6BF-5375-455C-9EA6-DF929625EA0E}">
        <p15:presenceInfo xmlns:p15="http://schemas.microsoft.com/office/powerpoint/2012/main" userId="Kim, Joyce" providerId="None"/>
      </p:ext>
    </p:extLst>
  </p:cmAuthor>
  <p:cmAuthor id="4" name="OB" initials="OB" lastIdx="21" clrIdx="3">
    <p:extLst>
      <p:ext uri="{19B8F6BF-5375-455C-9EA6-DF929625EA0E}">
        <p15:presenceInfo xmlns:p15="http://schemas.microsoft.com/office/powerpoint/2012/main" userId="OB" providerId="None"/>
      </p:ext>
    </p:extLst>
  </p:cmAuthor>
  <p:cmAuthor id="5" name="Koch, Mark" initials="KM" lastIdx="4" clrIdx="6">
    <p:extLst>
      <p:ext uri="{19B8F6BF-5375-455C-9EA6-DF929625EA0E}">
        <p15:presenceInfo xmlns:p15="http://schemas.microsoft.com/office/powerpoint/2012/main" userId="S-1-5-21-2587397230-3316739918-3431996274-28902" providerId="AD"/>
      </p:ext>
    </p:extLst>
  </p:cmAuthor>
  <p:cmAuthor id="6" name="Funk, Paul" initials="FP" lastIdx="6" clrIdx="5">
    <p:extLst>
      <p:ext uri="{19B8F6BF-5375-455C-9EA6-DF929625EA0E}">
        <p15:presenceInfo xmlns:p15="http://schemas.microsoft.com/office/powerpoint/2012/main" userId="S::Paul.Funk@ssa.gov::2ecf249a-254b-4738-a92c-6a4d2cee95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6600FF"/>
    <a:srgbClr val="0000FF"/>
    <a:srgbClr val="0054A6"/>
    <a:srgbClr val="D12229"/>
    <a:srgbClr val="151622"/>
    <a:srgbClr val="E42628"/>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79" autoAdjust="0"/>
  </p:normalViewPr>
  <p:slideViewPr>
    <p:cSldViewPr snapToGrid="0">
      <p:cViewPr varScale="1">
        <p:scale>
          <a:sx n="117" d="100"/>
          <a:sy n="117" d="100"/>
        </p:scale>
        <p:origin x="1356" y="10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5" d="100"/>
          <a:sy n="125" d="100"/>
        </p:scale>
        <p:origin x="4930" y="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4.fntdata"/><Relationship Id="rId39" Type="http://schemas.openxmlformats.org/officeDocument/2006/relationships/commentAuthors" Target="commentAuthors.xml"/><Relationship Id="rId21" Type="http://schemas.openxmlformats.org/officeDocument/2006/relationships/notesMaster" Target="notesMasters/notesMaster1.xml"/><Relationship Id="rId34" Type="http://schemas.openxmlformats.org/officeDocument/2006/relationships/font" Target="fonts/font12.fntdata"/><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7.fntdata"/><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2.fntdata"/><Relationship Id="rId32" Type="http://schemas.openxmlformats.org/officeDocument/2006/relationships/font" Target="fonts/font10.fntdata"/><Relationship Id="rId37" Type="http://schemas.openxmlformats.org/officeDocument/2006/relationships/font" Target="fonts/font15.fntdata"/><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font" Target="fonts/font14.fntdata"/><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font" Target="fonts/font9.fntdata"/><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font" Target="fonts/font13.fntdata"/><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3.fntdata"/><Relationship Id="rId33" Type="http://schemas.openxmlformats.org/officeDocument/2006/relationships/font" Target="fonts/font11.fntdata"/><Relationship Id="rId38" Type="http://schemas.openxmlformats.org/officeDocument/2006/relationships/font" Target="fonts/font16.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2D4E9F-31CE-480D-8BD8-850E3A187BFF}" type="datetimeFigureOut">
              <a:rPr lang="en-US" smtClean="0"/>
              <a:t>1/28/2022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818E61-2502-4C5E-B51E-2E1C6E2F8B33}" type="slidenum">
              <a:rPr lang="en-US" smtClean="0"/>
              <a:t>‹#›</a:t>
            </a:fld>
            <a:endParaRPr lang="en-US" dirty="0"/>
          </a:p>
        </p:txBody>
      </p:sp>
    </p:spTree>
    <p:extLst>
      <p:ext uri="{BB962C8B-B14F-4D97-AF65-F5344CB8AC3E}">
        <p14:creationId xmlns:p14="http://schemas.microsoft.com/office/powerpoint/2010/main" val="1282632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endParaRPr lang="en-US" dirty="0"/>
          </a:p>
          <a:p>
            <a:pPr marL="0" indent="0">
              <a:buNone/>
            </a:pPr>
            <a:endParaRPr lang="en-US" dirty="0"/>
          </a:p>
        </p:txBody>
      </p:sp>
    </p:spTree>
    <p:extLst>
      <p:ext uri="{BB962C8B-B14F-4D97-AF65-F5344CB8AC3E}">
        <p14:creationId xmlns:p14="http://schemas.microsoft.com/office/powerpoint/2010/main" val="3155318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22074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48742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90653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46722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05585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08348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283600" y="453643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8" name="Google Shape;38;p8"/>
          <p:cNvSpPr txBox="1">
            <a:spLocks noGrp="1"/>
          </p:cNvSpPr>
          <p:nvPr>
            <p:ph type="sldNum" idx="12"/>
          </p:nvPr>
        </p:nvSpPr>
        <p:spPr>
          <a:xfrm>
            <a:off x="8283600" y="4667700"/>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60" name="Google Shape;60;p12"/>
          <p:cNvSpPr txBox="1">
            <a:spLocks noGrp="1"/>
          </p:cNvSpPr>
          <p:nvPr>
            <p:ph type="sldNum" idx="12"/>
          </p:nvPr>
        </p:nvSpPr>
        <p:spPr>
          <a:xfrm>
            <a:off x="8225194" y="4660529"/>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a:p>
        </p:txBody>
      </p:sp>
      <p:sp>
        <p:nvSpPr>
          <p:cNvPr id="30" name="Google Shape;30;p6"/>
          <p:cNvSpPr txBox="1">
            <a:spLocks noGrp="1"/>
          </p:cNvSpPr>
          <p:nvPr>
            <p:ph type="sldNum" idx="12"/>
          </p:nvPr>
        </p:nvSpPr>
        <p:spPr>
          <a:xfrm>
            <a:off x="8170637" y="4746976"/>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a:p>
        </p:txBody>
      </p:sp>
      <p:sp>
        <p:nvSpPr>
          <p:cNvPr id="8" name="Google Shape;8;p1"/>
          <p:cNvSpPr txBox="1">
            <a:spLocks noGrp="1"/>
          </p:cNvSpPr>
          <p:nvPr>
            <p:ph type="sldNum" idx="12"/>
          </p:nvPr>
        </p:nvSpPr>
        <p:spPr>
          <a:xfrm>
            <a:off x="8285409" y="4624390"/>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8" r:id="rId4"/>
    <p:sldLayoutId id="2147483665"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dirty="0"/>
            </a:br>
            <a:r>
              <a:rPr lang="en-US" sz="4000" b="0" dirty="0">
                <a:solidFill>
                  <a:srgbClr val="E42628"/>
                </a:solidFill>
                <a:latin typeface="Arial" panose="020B0604020202020204" pitchFamily="34" charset="0"/>
                <a:cs typeface="Arial" panose="020B0604020202020204" pitchFamily="34" charset="0"/>
              </a:rPr>
              <a:t>Social Security Administration</a:t>
            </a:r>
            <a:br>
              <a:rPr lang="en-US" sz="4000" b="0" dirty="0">
                <a:latin typeface="Arial" panose="020B0604020202020204" pitchFamily="34" charset="0"/>
                <a:cs typeface="Arial" panose="020B0604020202020204" pitchFamily="34" charset="0"/>
              </a:rPr>
            </a:br>
            <a:endParaRPr sz="4000" b="0" dirty="0">
              <a:solidFill>
                <a:schemeClr val="bg2"/>
              </a:solidFill>
              <a:latin typeface="Arial" panose="020B0604020202020204" pitchFamily="34" charset="0"/>
              <a:cs typeface="Arial" panose="020B0604020202020204" pitchFamily="34" charset="0"/>
            </a:endParaRPr>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4" y="471056"/>
            <a:ext cx="8525575" cy="4554685"/>
          </a:xfrm>
          <a:prstGeom prst="rect">
            <a:avLst/>
          </a:prstGeom>
        </p:spPr>
        <p:txBody>
          <a:bodyPr spcFirstLastPara="1" wrap="square" lIns="91425" tIns="91425" rIns="91425" bIns="91425" anchor="t" anchorCtr="0">
            <a:noAutofit/>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spcAft>
                <a:spcPts val="300"/>
              </a:spcAft>
              <a:buSzPct val="75000"/>
              <a:buNone/>
            </a:pPr>
            <a:r>
              <a:rPr lang="en-US" sz="950" dirty="0">
                <a:latin typeface="Segoe UI" panose="020B0502040204020203" pitchFamily="34" charset="0"/>
                <a:cs typeface="Segoe UI" panose="020B0502040204020203" pitchFamily="34" charset="0"/>
              </a:rPr>
              <a:t>We recognize that many customers prefer to do business with us onl</a:t>
            </a:r>
            <a:r>
              <a:rPr lang="en-US" sz="950" dirty="0">
                <a:solidFill>
                  <a:schemeClr val="tx1"/>
                </a:solidFill>
                <a:latin typeface="Segoe UI" panose="020B0502040204020203" pitchFamily="34" charset="0"/>
                <a:cs typeface="Segoe UI" panose="020B0502040204020203" pitchFamily="34" charset="0"/>
              </a:rPr>
              <a:t>ine or by phone, therefore w</a:t>
            </a:r>
            <a:r>
              <a:rPr lang="en-US" sz="950" dirty="0">
                <a:latin typeface="Segoe UI" panose="020B0502040204020203" pitchFamily="34" charset="0"/>
                <a:cs typeface="Segoe UI" panose="020B0502040204020203" pitchFamily="34" charset="0"/>
              </a:rPr>
              <a:t>e are expanding our offering of online, remote, and self-service options. </a:t>
            </a:r>
            <a:endParaRPr lang="en-US" sz="950" strike="sngStrike"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Why is this a priority?</a:t>
            </a:r>
          </a:p>
          <a:p>
            <a:pPr marL="114300" indent="0">
              <a:spcAft>
                <a:spcPts val="300"/>
              </a:spcAft>
              <a:buSzPct val="75000"/>
              <a:buNone/>
            </a:pPr>
            <a:r>
              <a:rPr lang="en-US" sz="950" dirty="0">
                <a:latin typeface="Segoe UI" panose="020B0502040204020203" pitchFamily="34" charset="0"/>
                <a:cs typeface="Segoe UI" panose="020B0502040204020203" pitchFamily="34" charset="0"/>
              </a:rPr>
              <a:t>We will ensure easy and secure access to our services, and encourage customers to use our online services.  This expansion will allow customers to complete more transactions at first contact with us regardless of whether they are online, on the phone, or in our field offices.  These efforts will make us more accessible and improve customer experience by providing more options for expedited service, resulting in a reduction of customer wait times</a:t>
            </a:r>
            <a:r>
              <a:rPr lang="en-US" sz="1000" dirty="0">
                <a:latin typeface="Segoe UI" panose="020B0502040204020203" pitchFamily="34" charset="0"/>
                <a:cs typeface="Segoe UI" panose="020B0502040204020203" pitchFamily="34" charset="0"/>
              </a:rPr>
              <a:t>.</a:t>
            </a: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spcAft>
                <a:spcPts val="300"/>
              </a:spcAft>
              <a:buSzPct val="75000"/>
              <a:buNone/>
            </a:pPr>
            <a:r>
              <a:rPr lang="en-US" sz="950" dirty="0">
                <a:latin typeface="Segoe UI" panose="020B0502040204020203" pitchFamily="34" charset="0"/>
                <a:cs typeface="Segoe UI" panose="020B0502040204020203" pitchFamily="34" charset="0"/>
              </a:rPr>
              <a:t>Deputy Commissioner of Operations and Deputy Commissioner of Systems</a:t>
            </a:r>
          </a:p>
          <a:p>
            <a:pPr marL="114300" indent="0">
              <a:buSzPct val="75000"/>
              <a:buNone/>
            </a:pPr>
            <a:endParaRPr lang="en-US" sz="1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in Fiscal Year 2022 (Oct. 1, ‘21 – Sept. 30, ’22)?</a:t>
            </a:r>
          </a:p>
          <a:p>
            <a:pPr>
              <a:buSzPct val="75000"/>
              <a:defRPr/>
            </a:pPr>
            <a:r>
              <a:rPr lang="en-US" sz="950" dirty="0">
                <a:solidFill>
                  <a:schemeClr val="tx1"/>
                </a:solidFill>
                <a:latin typeface="Segoe UI" panose="020B0502040204020203" pitchFamily="34" charset="0"/>
                <a:cs typeface="Segoe UI" panose="020B0502040204020203" pitchFamily="34" charset="0"/>
              </a:rPr>
              <a:t>Expand online appointments scheduling</a:t>
            </a:r>
          </a:p>
          <a:p>
            <a:pPr>
              <a:buSzPct val="75000"/>
              <a:defRPr/>
            </a:pPr>
            <a:r>
              <a:rPr lang="en-US" sz="950" dirty="0">
                <a:latin typeface="Segoe UI" panose="020B0502040204020203" pitchFamily="34" charset="0"/>
                <a:cs typeface="Segoe UI" panose="020B0502040204020203" pitchFamily="34" charset="0"/>
              </a:rPr>
              <a:t>Implement a new online service for adult disability beneficiaries to complete their medical continuing disability review online</a:t>
            </a:r>
            <a:endParaRPr lang="en-US" sz="950" strike="sngStrike" dirty="0">
              <a:latin typeface="Segoe UI" panose="020B0502040204020203" pitchFamily="34" charset="0"/>
              <a:cs typeface="Segoe UI" panose="020B0502040204020203" pitchFamily="34" charset="0"/>
            </a:endParaRPr>
          </a:p>
          <a:p>
            <a:pPr>
              <a:buSzPct val="75000"/>
              <a:defRPr/>
            </a:pPr>
            <a:r>
              <a:rPr lang="en-US" sz="950" dirty="0">
                <a:latin typeface="Segoe UI" panose="020B0502040204020203" pitchFamily="34" charset="0"/>
                <a:cs typeface="Segoe UI" panose="020B0502040204020203" pitchFamily="34" charset="0"/>
              </a:rPr>
              <a:t>Provide expanded features and access to all employers and submitters to the Employer Wage Reporting Journey self-help service with clear directions to </a:t>
            </a:r>
            <a:r>
              <a:rPr lang="en-US" sz="950" dirty="0">
                <a:solidFill>
                  <a:schemeClr val="tx1"/>
                </a:solidFill>
                <a:latin typeface="Segoe UI" panose="020B0502040204020203" pitchFamily="34" charset="0"/>
                <a:cs typeface="Segoe UI" panose="020B0502040204020203" pitchFamily="34" charset="0"/>
              </a:rPr>
              <a:t>simplify </a:t>
            </a:r>
            <a:r>
              <a:rPr lang="en-US" sz="950" dirty="0">
                <a:latin typeface="Segoe UI" panose="020B0502040204020203" pitchFamily="34" charset="0"/>
                <a:cs typeface="Segoe UI" panose="020B0502040204020203" pitchFamily="34" charset="0"/>
              </a:rPr>
              <a:t>annual wage reporting </a:t>
            </a:r>
          </a:p>
          <a:p>
            <a:pPr>
              <a:spcAft>
                <a:spcPts val="300"/>
              </a:spcAft>
              <a:buSzPct val="75000"/>
              <a:defRPr/>
            </a:pPr>
            <a:r>
              <a:rPr lang="en-US" sz="950" dirty="0">
                <a:effectLst/>
                <a:latin typeface="Segoe UI" panose="020B0502040204020203" pitchFamily="34" charset="0"/>
                <a:cs typeface="Segoe UI" panose="020B0502040204020203" pitchFamily="34" charset="0"/>
              </a:rPr>
              <a:t>Expand access to </a:t>
            </a:r>
            <a:r>
              <a:rPr lang="en-US" sz="950" dirty="0">
                <a:latin typeface="Segoe UI" panose="020B0502040204020203" pitchFamily="34" charset="0"/>
                <a:cs typeface="Segoe UI" panose="020B0502040204020203" pitchFamily="34" charset="0"/>
              </a:rPr>
              <a:t>online forms </a:t>
            </a:r>
            <a:r>
              <a:rPr lang="en-US" sz="950" dirty="0">
                <a:effectLst/>
                <a:latin typeface="Segoe UI" panose="020B0502040204020203" pitchFamily="34" charset="0"/>
                <a:cs typeface="Segoe UI" panose="020B0502040204020203" pitchFamily="34" charset="0"/>
              </a:rPr>
              <a:t>for our customers</a:t>
            </a:r>
          </a:p>
          <a:p>
            <a:pPr marL="114300" indent="0">
              <a:buSzPct val="75000"/>
              <a:buNone/>
              <a:defRPr/>
            </a:pPr>
            <a:r>
              <a:rPr lang="en-US" sz="1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defRPr/>
            </a:pPr>
            <a:r>
              <a:rPr lang="en-US" sz="950" dirty="0">
                <a:latin typeface="Segoe UI" panose="020B0502040204020203" pitchFamily="34" charset="0"/>
                <a:cs typeface="Segoe UI" panose="020B0502040204020203" pitchFamily="34" charset="0"/>
              </a:rPr>
              <a:t>Increased satisfaction rates on customer feedback surveys</a:t>
            </a:r>
          </a:p>
          <a:p>
            <a:pPr>
              <a:buSzPct val="75000"/>
              <a:defRPr/>
            </a:pPr>
            <a:r>
              <a:rPr lang="en-US" sz="950" dirty="0">
                <a:latin typeface="Segoe UI" panose="020B0502040204020203" pitchFamily="34" charset="0"/>
                <a:cs typeface="Segoe UI" panose="020B0502040204020203" pitchFamily="34" charset="0"/>
              </a:rPr>
              <a:t>Increase in the number of new </a:t>
            </a:r>
            <a:r>
              <a:rPr lang="en-US" sz="950" i="1" dirty="0">
                <a:solidFill>
                  <a:srgbClr val="D12229"/>
                </a:solidFill>
                <a:latin typeface="Georgia" panose="02040502050405020303" pitchFamily="18" charset="0"/>
                <a:ea typeface="Times New Roman" panose="02020603050405020304" pitchFamily="18" charset="0"/>
                <a:cs typeface="Segoe UI" panose="020B0502040204020203" pitchFamily="34" charset="0"/>
              </a:rPr>
              <a:t>my</a:t>
            </a:r>
            <a:r>
              <a:rPr lang="en-US" sz="950" dirty="0">
                <a:latin typeface="Segoe UI" panose="020B0502040204020203" pitchFamily="34" charset="0"/>
                <a:ea typeface="Times New Roman" panose="02020603050405020304" pitchFamily="18" charset="0"/>
              </a:rPr>
              <a:t> </a:t>
            </a:r>
            <a:r>
              <a:rPr lang="en-US" sz="950" dirty="0">
                <a:solidFill>
                  <a:srgbClr val="0054A6"/>
                </a:solidFill>
                <a:latin typeface="Georgia" panose="02040502050405020303" pitchFamily="18" charset="0"/>
                <a:ea typeface="Times New Roman" panose="02020603050405020304" pitchFamily="18" charset="0"/>
                <a:cs typeface="Segoe UI" panose="020B0502040204020203" pitchFamily="34" charset="0"/>
              </a:rPr>
              <a:t>Social Security</a:t>
            </a:r>
            <a:r>
              <a:rPr lang="en-US" sz="950" dirty="0">
                <a:latin typeface="Segoe UI" panose="020B0502040204020203" pitchFamily="34" charset="0"/>
                <a:ea typeface="Times New Roman" panose="02020603050405020304" pitchFamily="18" charset="0"/>
              </a:rPr>
              <a:t> </a:t>
            </a:r>
            <a:r>
              <a:rPr lang="en-US" sz="950" dirty="0">
                <a:latin typeface="Segoe UI" panose="020B0502040204020203" pitchFamily="34" charset="0"/>
                <a:cs typeface="Segoe UI" panose="020B0502040204020203" pitchFamily="34" charset="0"/>
              </a:rPr>
              <a:t>accounts and sign ins (through Registration of Most Everyone and Federated Identity System)</a:t>
            </a:r>
          </a:p>
          <a:p>
            <a:pPr>
              <a:spcAft>
                <a:spcPts val="300"/>
              </a:spcAft>
              <a:buSzPct val="75000"/>
              <a:defRPr/>
            </a:pPr>
            <a:r>
              <a:rPr lang="en-US" sz="950" dirty="0">
                <a:latin typeface="Segoe UI" panose="020B0502040204020203" pitchFamily="34" charset="0"/>
                <a:cs typeface="Segoe UI" panose="020B0502040204020203" pitchFamily="34" charset="0"/>
              </a:rPr>
              <a:t>Increase in use of online applications (e.g. iSSNRC, Internet Benefit Verification, Change of Address, etc.)</a:t>
            </a:r>
          </a:p>
          <a:p>
            <a:pPr marL="114300" indent="0">
              <a:buSzPct val="75000"/>
              <a:buNone/>
              <a:defRPr/>
            </a:pPr>
            <a:r>
              <a:rPr lang="en-US" sz="1000" b="1" dirty="0">
                <a:solidFill>
                  <a:srgbClr val="E42628"/>
                </a:solidFill>
                <a:latin typeface="Segoe UI" panose="020B0502040204020203" pitchFamily="34" charset="0"/>
                <a:cs typeface="Segoe UI" panose="020B0502040204020203" pitchFamily="34" charset="0"/>
              </a:rPr>
              <a:t>What do you need to make this happen?</a:t>
            </a:r>
          </a:p>
          <a:p>
            <a:pPr>
              <a:buSzPct val="75000"/>
              <a:defRPr/>
            </a:pPr>
            <a:r>
              <a:rPr lang="en-US" sz="950" dirty="0">
                <a:latin typeface="Segoe UI" panose="020B0502040204020203" pitchFamily="34" charset="0"/>
                <a:cs typeface="Segoe UI" panose="020B0502040204020203" pitchFamily="34" charset="0"/>
              </a:rPr>
              <a:t>More flexible authentication and identity proofing solutions to more easily identify our customers</a:t>
            </a:r>
          </a:p>
          <a:p>
            <a:pPr>
              <a:buSzPct val="75000"/>
              <a:defRPr/>
            </a:pPr>
            <a:r>
              <a:rPr lang="en-US" sz="950" dirty="0">
                <a:effectLst/>
                <a:latin typeface="Segoe UI" panose="020B0502040204020203" pitchFamily="34" charset="0"/>
                <a:cs typeface="Segoe UI" panose="020B0502040204020203" pitchFamily="34" charset="0"/>
              </a:rPr>
              <a:t>More registered </a:t>
            </a:r>
            <a:r>
              <a:rPr lang="en-US" sz="950" i="1" dirty="0">
                <a:solidFill>
                  <a:srgbClr val="D12229"/>
                </a:solidFill>
                <a:effectLst/>
                <a:latin typeface="Georgia" panose="02040502050405020303" pitchFamily="18" charset="0"/>
                <a:ea typeface="Times New Roman" panose="02020603050405020304" pitchFamily="18" charset="0"/>
                <a:cs typeface="Segoe UI" panose="020B0502040204020203" pitchFamily="34" charset="0"/>
              </a:rPr>
              <a:t>my</a:t>
            </a:r>
            <a:r>
              <a:rPr lang="en-US" sz="950" dirty="0">
                <a:effectLst/>
                <a:latin typeface="Segoe UI" panose="020B0502040204020203" pitchFamily="34" charset="0"/>
                <a:ea typeface="Times New Roman" panose="02020603050405020304" pitchFamily="18" charset="0"/>
              </a:rPr>
              <a:t> </a:t>
            </a:r>
            <a:r>
              <a:rPr lang="en-US" sz="950" dirty="0">
                <a:solidFill>
                  <a:srgbClr val="0054A6"/>
                </a:solidFill>
                <a:effectLst/>
                <a:latin typeface="Georgia" panose="02040502050405020303" pitchFamily="18" charset="0"/>
                <a:ea typeface="Times New Roman" panose="02020603050405020304" pitchFamily="18" charset="0"/>
                <a:cs typeface="Segoe UI" panose="020B0502040204020203" pitchFamily="34" charset="0"/>
              </a:rPr>
              <a:t>Social Security</a:t>
            </a:r>
            <a:r>
              <a:rPr lang="en-US" sz="950" dirty="0">
                <a:effectLst/>
                <a:latin typeface="Segoe UI" panose="020B0502040204020203" pitchFamily="34" charset="0"/>
                <a:ea typeface="Times New Roman" panose="02020603050405020304" pitchFamily="18" charset="0"/>
              </a:rPr>
              <a:t> </a:t>
            </a:r>
            <a:r>
              <a:rPr lang="en-US" sz="950" dirty="0">
                <a:effectLst/>
                <a:latin typeface="Segoe UI" panose="020B0502040204020203" pitchFamily="34" charset="0"/>
                <a:cs typeface="Segoe UI" panose="020B0502040204020203" pitchFamily="34" charset="0"/>
              </a:rPr>
              <a:t>users</a:t>
            </a:r>
          </a:p>
          <a:p>
            <a:pPr>
              <a:buSzPct val="75000"/>
              <a:defRPr/>
            </a:pPr>
            <a:r>
              <a:rPr lang="en-US" sz="950" dirty="0">
                <a:latin typeface="Segoe UI" panose="020B0502040204020203" pitchFamily="34" charset="0"/>
                <a:cs typeface="Segoe UI" panose="020B0502040204020203" pitchFamily="34" charset="0"/>
              </a:rPr>
              <a:t>IT resources, including skilled staff</a:t>
            </a:r>
          </a:p>
          <a:p>
            <a:pPr>
              <a:buSzPct val="75000"/>
              <a:defRPr/>
            </a:pPr>
            <a:r>
              <a:rPr lang="en-US" sz="950" dirty="0">
                <a:latin typeface="Segoe UI" panose="020B0502040204020203" pitchFamily="34" charset="0"/>
                <a:cs typeface="Segoe UI" panose="020B0502040204020203" pitchFamily="34" charset="0"/>
              </a:rPr>
              <a:t>Enterprise repository to support storage and mining of customer experience</a:t>
            </a:r>
          </a:p>
          <a:p>
            <a:pPr>
              <a:buSzPct val="75000"/>
              <a:defRPr/>
            </a:pPr>
            <a:r>
              <a:rPr lang="en-US" sz="950" dirty="0">
                <a:latin typeface="Segoe UI" panose="020B0502040204020203" pitchFamily="34" charset="0"/>
                <a:cs typeface="Segoe UI" panose="020B0502040204020203" pitchFamily="34" charset="0"/>
              </a:rPr>
              <a:t>A more robust </a:t>
            </a:r>
            <a:r>
              <a:rPr lang="en-US" sz="950" dirty="0">
                <a:solidFill>
                  <a:schemeClr val="tx1"/>
                </a:solidFill>
                <a:latin typeface="Segoe UI" panose="020B0502040204020203" pitchFamily="34" charset="0"/>
                <a:cs typeface="Segoe UI" panose="020B0502040204020203" pitchFamily="34" charset="0"/>
              </a:rPr>
              <a:t>online</a:t>
            </a:r>
            <a:r>
              <a:rPr lang="en-US" sz="950" dirty="0">
                <a:latin typeface="Segoe UI" panose="020B0502040204020203" pitchFamily="34" charset="0"/>
                <a:cs typeface="Segoe UI" panose="020B0502040204020203" pitchFamily="34" charset="0"/>
              </a:rPr>
              <a:t> appointment system</a:t>
            </a:r>
          </a:p>
          <a:p>
            <a:pPr marL="114300" indent="0">
              <a:spcAft>
                <a:spcPts val="300"/>
              </a:spcAft>
              <a:buSzPct val="75000"/>
              <a:buNone/>
              <a:defRPr/>
            </a:pPr>
            <a:endParaRPr lang="en-US" sz="900" b="1" dirty="0">
              <a:solidFill>
                <a:srgbClr val="E42628"/>
              </a:solidFill>
              <a:latin typeface="Segoe UI" panose="020B0502040204020203" pitchFamily="34" charset="0"/>
              <a:cs typeface="Segoe UI" panose="020B0502040204020203" pitchFamily="34" charset="0"/>
            </a:endParaRPr>
          </a:p>
          <a:p>
            <a:pPr>
              <a:spcAft>
                <a:spcPts val="300"/>
              </a:spcAft>
              <a:buSzPct val="75000"/>
              <a:defRPr/>
            </a:pPr>
            <a:endParaRPr lang="en-US" sz="900" dirty="0">
              <a:latin typeface="Segoe UI" panose="020B0502040204020203" pitchFamily="34" charset="0"/>
              <a:cs typeface="Segoe UI" panose="020B0502040204020203" pitchFamily="34" charset="0"/>
            </a:endParaRPr>
          </a:p>
          <a:p>
            <a:pPr marL="0" lvl="0" indent="0">
              <a:lnSpc>
                <a:spcPct val="100000"/>
              </a:lnSpc>
              <a:buClr>
                <a:srgbClr val="000000"/>
              </a:buClr>
              <a:buSzTx/>
              <a:buNone/>
              <a:defRPr/>
            </a:pPr>
            <a:endParaRPr lang="en-US" sz="1000" dirty="0">
              <a:latin typeface="Segoe UI" panose="020B0502040204020203" pitchFamily="34" charset="0"/>
              <a:cs typeface="Segoe UI" panose="020B0502040204020203" pitchFamily="34" charset="0"/>
            </a:endParaRPr>
          </a:p>
          <a:p>
            <a:pPr marL="0" lvl="0" indent="0">
              <a:lnSpc>
                <a:spcPct val="100000"/>
              </a:lnSpc>
              <a:buClr>
                <a:srgbClr val="000000"/>
              </a:buClr>
              <a:buSzTx/>
              <a:buNone/>
              <a:defRPr/>
            </a:pPr>
            <a:endParaRPr lang="en-US" sz="1000" dirty="0">
              <a:latin typeface="Segoe UI" panose="020B0502040204020203" pitchFamily="34" charset="0"/>
              <a:cs typeface="Segoe UI" panose="020B0502040204020203" pitchFamily="34" charset="0"/>
            </a:endParaRPr>
          </a:p>
        </p:txBody>
      </p:sp>
      <p:sp>
        <p:nvSpPr>
          <p:cNvPr id="6" name="Google Shape;110;p21"/>
          <p:cNvSpPr txBox="1">
            <a:spLocks/>
          </p:cNvSpPr>
          <p:nvPr/>
        </p:nvSpPr>
        <p:spPr>
          <a:xfrm>
            <a:off x="466024" y="-176474"/>
            <a:ext cx="8375100" cy="723727"/>
          </a:xfrm>
          <a:prstGeom prst="rect">
            <a:avLst/>
          </a:prstGeom>
          <a:noFill/>
          <a:ln>
            <a:noFill/>
          </a:ln>
        </p:spPr>
        <p:txBody>
          <a:bodyPr spcFirstLastPara="1" wrap="square" lIns="91425" tIns="91425" rIns="91425"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51622"/>
              </a:buClr>
              <a:buSzPts val="2800"/>
              <a:buFont typeface="Public Sans"/>
              <a:buNone/>
              <a:defRPr sz="2800" b="1" i="0" u="none" strike="noStrike" cap="none">
                <a:solidFill>
                  <a:srgbClr val="151622"/>
                </a:solidFill>
                <a:latin typeface="Arial" panose="020B0604020202020204" pitchFamily="34" charset="0"/>
                <a:ea typeface="Public Sans"/>
                <a:cs typeface="Arial" panose="020B0604020202020204" pitchFamily="34" charset="0"/>
                <a:sym typeface="Public Sans"/>
              </a:defRPr>
            </a:lvl1pPr>
            <a:lvl2pPr marR="0" lvl="1"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2pPr>
            <a:lvl3pPr marR="0" lvl="2"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3pPr>
            <a:lvl4pPr marR="0" lvl="3"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4pPr>
            <a:lvl5pPr marR="0" lvl="4"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5pPr>
            <a:lvl6pPr marR="0" lvl="5"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6pPr>
            <a:lvl7pPr marR="0" lvl="6"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7pPr>
            <a:lvl8pPr marR="0" lvl="7"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8pPr>
            <a:lvl9pPr marR="0" lvl="8"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9pPr>
          </a:lstStyle>
          <a:p>
            <a:r>
              <a:rPr lang="en-US" sz="1800" dirty="0"/>
              <a:t>FY22 Action Update: Improve public access to and use of our online services</a:t>
            </a:r>
          </a:p>
        </p:txBody>
      </p:sp>
      <p:sp>
        <p:nvSpPr>
          <p:cNvPr id="5" name="Rectangle 4"/>
          <p:cNvSpPr/>
          <p:nvPr/>
        </p:nvSpPr>
        <p:spPr>
          <a:xfrm>
            <a:off x="2286000" y="2248585"/>
            <a:ext cx="4572000" cy="276999"/>
          </a:xfrm>
          <a:prstGeom prst="rect">
            <a:avLst/>
          </a:prstGeom>
        </p:spPr>
        <p:txBody>
          <a:bodyPr>
            <a:spAutoFit/>
          </a:bodyPr>
          <a:lstStyle/>
          <a:p>
            <a:pPr marL="742950" lvl="1" indent="-285750">
              <a:buFont typeface="Courier New" panose="02070309020205020404" pitchFamily="49" charset="0"/>
              <a:buChar char="o"/>
            </a:pP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0945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1"/>
            <a:ext cx="8375100" cy="391885"/>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US" sz="1800" dirty="0"/>
              <a:t>FY22-23 Commit to Action:  Redesign SSA.gov to improve user experience</a:t>
            </a:r>
            <a:endParaRPr sz="18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r>
              <a:rPr lang="en" dirty="0"/>
              <a:t>11</a:t>
            </a:r>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11700" y="391886"/>
            <a:ext cx="8481758" cy="4751614"/>
          </a:xfrm>
          <a:prstGeom prst="rect">
            <a:avLst/>
          </a:prstGeom>
        </p:spPr>
        <p:txBody>
          <a:bodyPr spcFirstLastPara="1" wrap="square" lIns="91425" tIns="91425" rIns="91425" bIns="91425" anchor="t" anchorCtr="0">
            <a:noAutofit/>
          </a:bodyPr>
          <a:lstStyle/>
          <a:p>
            <a:pPr marL="114300" indent="0">
              <a:lnSpc>
                <a:spcPct val="113000"/>
              </a:lnSpc>
              <a:buSzPct val="75000"/>
              <a:buNone/>
            </a:pPr>
            <a:r>
              <a:rPr lang="en-US" sz="1000" b="1" dirty="0">
                <a:solidFill>
                  <a:srgbClr val="E42628"/>
                </a:solidFill>
                <a:latin typeface="Segoe UI"/>
                <a:cs typeface="Segoe UI"/>
              </a:rPr>
              <a:t>What customer need will this action address?</a:t>
            </a:r>
          </a:p>
          <a:p>
            <a:pPr marL="114300" indent="0">
              <a:lnSpc>
                <a:spcPct val="113000"/>
              </a:lnSpc>
              <a:spcAft>
                <a:spcPts val="600"/>
              </a:spcAft>
              <a:buSzPct val="75000"/>
              <a:buNone/>
            </a:pPr>
            <a:r>
              <a:rPr lang="en-US" sz="950" dirty="0">
                <a:latin typeface="Segoe UI"/>
                <a:cs typeface="Segoe UI"/>
              </a:rPr>
              <a:t>Usability testing with the public showed that </a:t>
            </a:r>
            <a:r>
              <a:rPr lang="en-US" sz="950" dirty="0">
                <a:solidFill>
                  <a:schemeClr val="tx1"/>
                </a:solidFill>
                <a:latin typeface="Segoe UI"/>
                <a:cs typeface="Segoe UI"/>
              </a:rPr>
              <a:t>our </a:t>
            </a:r>
            <a:r>
              <a:rPr lang="en-US" sz="950" dirty="0">
                <a:latin typeface="Segoe UI"/>
                <a:cs typeface="Segoe UI"/>
              </a:rPr>
              <a:t>website is difficult to navigate.  We </a:t>
            </a:r>
            <a:r>
              <a:rPr lang="en-US" sz="950" dirty="0">
                <a:solidFill>
                  <a:schemeClr val="tx1"/>
                </a:solidFill>
                <a:latin typeface="Segoe UI"/>
                <a:cs typeface="Segoe UI"/>
              </a:rPr>
              <a:t>are redesigning our </a:t>
            </a:r>
            <a:r>
              <a:rPr lang="en-US" sz="950" dirty="0">
                <a:latin typeface="Segoe UI"/>
                <a:cs typeface="Segoe UI"/>
              </a:rPr>
              <a:t>website based on how users complete tasks.  The goal of the website redesign is to prioritize user intent, design interactions that reduce the burden on users, utilize structure and hierarchy to guide users, and increase confidence in self service.  This focus on user experience will allow for individuals to </a:t>
            </a:r>
            <a:r>
              <a:rPr lang="en-US" sz="950" dirty="0">
                <a:solidFill>
                  <a:schemeClr val="tx1"/>
                </a:solidFill>
                <a:latin typeface="Segoe UI"/>
                <a:cs typeface="Segoe UI"/>
              </a:rPr>
              <a:t>find information and</a:t>
            </a:r>
            <a:r>
              <a:rPr lang="en-US" sz="950" dirty="0">
                <a:latin typeface="Segoe UI"/>
                <a:cs typeface="Segoe UI"/>
              </a:rPr>
              <a:t> successfully complete transactions online.</a:t>
            </a:r>
            <a:endParaRPr lang="en-US" sz="950" strike="sngStrike" dirty="0">
              <a:latin typeface="Segoe UI"/>
              <a:cs typeface="Segoe UI"/>
            </a:endParaRPr>
          </a:p>
          <a:p>
            <a:pPr marL="114300" indent="0">
              <a:lnSpc>
                <a:spcPct val="113000"/>
              </a:lnSpc>
              <a:buSzPct val="75000"/>
              <a:buNone/>
            </a:pPr>
            <a:r>
              <a:rPr lang="en-US" sz="1000" b="1" dirty="0">
                <a:solidFill>
                  <a:srgbClr val="E42628"/>
                </a:solidFill>
                <a:latin typeface="Segoe UI"/>
                <a:cs typeface="Segoe UI"/>
              </a:rPr>
              <a:t>Why is this a priority?</a:t>
            </a:r>
          </a:p>
          <a:p>
            <a:pPr marL="114300" indent="0">
              <a:lnSpc>
                <a:spcPct val="113000"/>
              </a:lnSpc>
              <a:spcAft>
                <a:spcPts val="600"/>
              </a:spcAft>
              <a:buSzPct val="75000"/>
              <a:buNone/>
            </a:pPr>
            <a:r>
              <a:rPr lang="en-US" sz="950" dirty="0">
                <a:latin typeface="Segoe UI"/>
                <a:cs typeface="Segoe UI"/>
              </a:rPr>
              <a:t>This will reduce customer’s time to complete a task, ensure transactions can be completed at the customers’ first point of contact, increase adoption of self-service </a:t>
            </a:r>
            <a:r>
              <a:rPr lang="en-US" sz="950" dirty="0">
                <a:solidFill>
                  <a:schemeClr val="tx1"/>
                </a:solidFill>
                <a:latin typeface="Segoe UI"/>
                <a:cs typeface="Segoe UI"/>
              </a:rPr>
              <a:t>options</a:t>
            </a:r>
            <a:r>
              <a:rPr lang="en-US" sz="950" dirty="0">
                <a:latin typeface="Segoe UI"/>
                <a:cs typeface="Segoe UI"/>
              </a:rPr>
              <a:t>, and decrease overall customer call and office wait times.</a:t>
            </a:r>
          </a:p>
          <a:p>
            <a:pPr marL="114300" indent="0">
              <a:lnSpc>
                <a:spcPct val="113000"/>
              </a:lnSpc>
              <a:buSzPct val="75000"/>
              <a:buNone/>
            </a:pPr>
            <a:r>
              <a:rPr lang="en-US" sz="1000" b="1" dirty="0">
                <a:solidFill>
                  <a:srgbClr val="E42628"/>
                </a:solidFill>
                <a:latin typeface="Segoe UI"/>
                <a:cs typeface="Segoe UI"/>
              </a:rPr>
              <a:t>Who is responsible for this action happening?</a:t>
            </a:r>
          </a:p>
          <a:p>
            <a:pPr marL="114300" indent="0">
              <a:lnSpc>
                <a:spcPct val="113000"/>
              </a:lnSpc>
              <a:spcAft>
                <a:spcPts val="600"/>
              </a:spcAft>
              <a:buSzPct val="75000"/>
              <a:buNone/>
            </a:pPr>
            <a:r>
              <a:rPr lang="en-US" sz="950" dirty="0">
                <a:latin typeface="Segoe UI"/>
                <a:cs typeface="Segoe UI"/>
              </a:rPr>
              <a:t>Chief Business Officer and the Executive Advisor for Agency Web Strategy </a:t>
            </a:r>
          </a:p>
          <a:p>
            <a:pPr marL="114300" indent="0">
              <a:lnSpc>
                <a:spcPct val="113000"/>
              </a:lnSpc>
              <a:buSzPct val="75000"/>
              <a:buNone/>
            </a:pPr>
            <a:r>
              <a:rPr lang="en-US" sz="1000" b="1" dirty="0">
                <a:solidFill>
                  <a:srgbClr val="E42628"/>
                </a:solidFill>
                <a:latin typeface="Segoe UI"/>
                <a:cs typeface="Segoe UI"/>
              </a:rPr>
              <a:t>What action(s) / deliverables / milestones will you take / hit between Oct. 1, ‘21 – Sept. 30, ‘23?</a:t>
            </a:r>
          </a:p>
          <a:p>
            <a:pPr>
              <a:lnSpc>
                <a:spcPct val="113000"/>
              </a:lnSpc>
              <a:buSzPct val="75000"/>
            </a:pPr>
            <a:r>
              <a:rPr lang="en-US" sz="950" dirty="0">
                <a:latin typeface="Segoe UI"/>
                <a:cs typeface="Segoe UI"/>
              </a:rPr>
              <a:t>Launch a homepage that has only one page scroll organized around the process of applying for and obtaining SSA benefits </a:t>
            </a:r>
          </a:p>
          <a:p>
            <a:pPr>
              <a:lnSpc>
                <a:spcPct val="113000"/>
              </a:lnSpc>
              <a:buSzPct val="75000"/>
            </a:pPr>
            <a:r>
              <a:rPr lang="en-US" sz="950" dirty="0">
                <a:latin typeface="Segoe UI"/>
                <a:cs typeface="Segoe UI"/>
              </a:rPr>
              <a:t>Design simple task pages that read from top to bottom, require only basic information to start a task, and emphasize self-service</a:t>
            </a:r>
          </a:p>
          <a:p>
            <a:pPr>
              <a:lnSpc>
                <a:spcPct val="113000"/>
              </a:lnSpc>
              <a:spcAft>
                <a:spcPts val="600"/>
              </a:spcAft>
              <a:buSzPct val="75000"/>
            </a:pPr>
            <a:r>
              <a:rPr lang="en-US" sz="950" dirty="0">
                <a:latin typeface="Segoe UI"/>
                <a:cs typeface="Segoe UI"/>
              </a:rPr>
              <a:t>Create task pages that take the customer straight to the service and give alternate business options if the customer </a:t>
            </a:r>
            <a:r>
              <a:rPr lang="en-US" sz="950" dirty="0">
                <a:solidFill>
                  <a:schemeClr val="tx1"/>
                </a:solidFill>
                <a:latin typeface="Segoe UI"/>
                <a:cs typeface="Segoe UI"/>
              </a:rPr>
              <a:t>is unable to complete the task online</a:t>
            </a:r>
          </a:p>
          <a:p>
            <a:pPr marL="114300" indent="0">
              <a:lnSpc>
                <a:spcPct val="113000"/>
              </a:lnSpc>
              <a:buSzPct val="75000"/>
              <a:buNone/>
            </a:pPr>
            <a:r>
              <a:rPr lang="en-US" sz="1000" b="1" dirty="0">
                <a:solidFill>
                  <a:srgbClr val="E42628"/>
                </a:solidFill>
                <a:latin typeface="Segoe UI"/>
                <a:cs typeface="Segoe UI"/>
              </a:rPr>
              <a:t>How will you measure whether these actions had their intended effect?</a:t>
            </a:r>
          </a:p>
          <a:p>
            <a:pPr>
              <a:lnSpc>
                <a:spcPct val="113000"/>
              </a:lnSpc>
              <a:buSzPct val="75000"/>
            </a:pPr>
            <a:r>
              <a:rPr lang="en-US" sz="950" dirty="0">
                <a:latin typeface="Segoe UI"/>
                <a:cs typeface="Segoe UI"/>
              </a:rPr>
              <a:t>Increased satisfaction rates on customer feedback surveys</a:t>
            </a:r>
          </a:p>
          <a:p>
            <a:pPr>
              <a:lnSpc>
                <a:spcPct val="113000"/>
              </a:lnSpc>
              <a:buSzPct val="75000"/>
            </a:pPr>
            <a:r>
              <a:rPr lang="en-US" sz="950" dirty="0">
                <a:latin typeface="Segoe UI"/>
                <a:cs typeface="Segoe UI"/>
              </a:rPr>
              <a:t>Increased use of self-service options online</a:t>
            </a:r>
          </a:p>
          <a:p>
            <a:pPr>
              <a:lnSpc>
                <a:spcPct val="113000"/>
              </a:lnSpc>
              <a:spcAft>
                <a:spcPts val="600"/>
              </a:spcAft>
              <a:buSzPct val="75000"/>
            </a:pPr>
            <a:r>
              <a:rPr lang="en-US" sz="950" dirty="0">
                <a:latin typeface="Segoe UI"/>
                <a:cs typeface="Segoe UI"/>
              </a:rPr>
              <a:t>Increased accomplishment rates on self-service options</a:t>
            </a:r>
          </a:p>
          <a:p>
            <a:pPr marL="114300" indent="0">
              <a:lnSpc>
                <a:spcPct val="113000"/>
              </a:lnSpc>
              <a:buSzPct val="75000"/>
              <a:buNone/>
            </a:pPr>
            <a:r>
              <a:rPr lang="en-US" sz="1000" b="1" dirty="0">
                <a:solidFill>
                  <a:srgbClr val="E42628"/>
                </a:solidFill>
                <a:latin typeface="Segoe UI"/>
                <a:cs typeface="Segoe UI"/>
              </a:rPr>
              <a:t>What do you need to make this happen?</a:t>
            </a:r>
          </a:p>
          <a:p>
            <a:pPr>
              <a:lnSpc>
                <a:spcPct val="113000"/>
              </a:lnSpc>
              <a:buSzPct val="75000"/>
            </a:pPr>
            <a:r>
              <a:rPr lang="en-US" sz="950" dirty="0">
                <a:latin typeface="Segoe UI"/>
                <a:cs typeface="Segoe UI"/>
              </a:rPr>
              <a:t>Successful implementation of a Content Management System </a:t>
            </a:r>
            <a:r>
              <a:rPr lang="en-US" sz="950" dirty="0">
                <a:solidFill>
                  <a:schemeClr val="tx1"/>
                </a:solidFill>
                <a:latin typeface="Segoe UI"/>
                <a:cs typeface="Segoe UI"/>
              </a:rPr>
              <a:t>that can assist in managing the creation, modification, storage and retrieval of digital content</a:t>
            </a:r>
          </a:p>
          <a:p>
            <a:pPr>
              <a:lnSpc>
                <a:spcPct val="113000"/>
              </a:lnSpc>
              <a:buSzPct val="75000"/>
            </a:pPr>
            <a:r>
              <a:rPr lang="en-US" sz="950" dirty="0">
                <a:effectLst/>
                <a:latin typeface="Segoe UI"/>
                <a:cs typeface="Segoe UI"/>
              </a:rPr>
              <a:t>Establishment of Enterprise Voice of Customer (VoC) Feedback Collection to set baseline and post-implementation performance metrics.  Voice of Customer describes the in-depth process of capturing customer's expectations, preferences and aversions </a:t>
            </a:r>
          </a:p>
          <a:p>
            <a:pPr>
              <a:lnSpc>
                <a:spcPct val="113000"/>
              </a:lnSpc>
              <a:buSzPct val="75000"/>
            </a:pPr>
            <a:r>
              <a:rPr lang="en-US" sz="950" dirty="0">
                <a:latin typeface="Segoe UI"/>
                <a:cs typeface="Segoe UI"/>
              </a:rPr>
              <a:t>Robust customer feedback and user experience data across web and other service channels</a:t>
            </a:r>
            <a:endParaRPr lang="en-US" sz="950"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90350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4" y="248569"/>
            <a:ext cx="8375100" cy="414281"/>
          </a:xfrm>
          <a:prstGeom prst="rect">
            <a:avLst/>
          </a:prstGeom>
        </p:spPr>
        <p:txBody>
          <a:bodyPr spcFirstLastPara="1" wrap="square" lIns="91425" tIns="91425" rIns="91425" bIns="0" anchor="b" anchorCtr="0">
            <a:normAutofit fontScale="90000"/>
          </a:bodyPr>
          <a:lstStyle/>
          <a:p>
            <a:pPr marL="0" lvl="0" indent="0"/>
            <a:r>
              <a:rPr lang="en-US" sz="2000" dirty="0">
                <a:solidFill>
                  <a:schemeClr val="tx1"/>
                </a:solidFill>
              </a:rPr>
              <a:t>FY22 Action Update:  Establish Enterprise Voice of Customer (VoC) Feedback Collection</a:t>
            </a:r>
            <a:endParaRPr sz="2000" dirty="0">
              <a:solidFill>
                <a:schemeClr val="tx1"/>
              </a:solidFill>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r>
              <a:rPr lang="en" dirty="0"/>
              <a:t>12</a:t>
            </a:r>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02875" y="662850"/>
            <a:ext cx="8538249" cy="4480650"/>
          </a:xfrm>
          <a:prstGeom prst="rect">
            <a:avLst/>
          </a:prstGeom>
        </p:spPr>
        <p:txBody>
          <a:bodyPr spcFirstLastPara="1" wrap="square" lIns="91425" tIns="91425" rIns="91425" bIns="91425" anchor="t" anchorCtr="0">
            <a:noAutofit/>
          </a:bodyPr>
          <a:lstStyle/>
          <a:p>
            <a:pPr marL="114300" indent="0">
              <a:lnSpc>
                <a:spcPct val="100000"/>
              </a:lnSpc>
              <a:buSzPct val="75000"/>
              <a:buNone/>
            </a:pPr>
            <a:r>
              <a:rPr lang="en-US" sz="1000" b="1" dirty="0">
                <a:solidFill>
                  <a:srgbClr val="E42628"/>
                </a:solidFill>
                <a:latin typeface="Segoe UI"/>
                <a:cs typeface="Segoe UI"/>
              </a:rPr>
              <a:t>What customer need will this action address?</a:t>
            </a:r>
          </a:p>
          <a:p>
            <a:pPr marL="114300" indent="0">
              <a:lnSpc>
                <a:spcPct val="100000"/>
              </a:lnSpc>
              <a:spcAft>
                <a:spcPts val="600"/>
              </a:spcAft>
              <a:buSzPct val="75000"/>
              <a:buNone/>
            </a:pPr>
            <a:r>
              <a:rPr lang="en-US" sz="900" dirty="0">
                <a:solidFill>
                  <a:schemeClr val="tx1"/>
                </a:solidFill>
                <a:latin typeface="Segoe UI"/>
                <a:cs typeface="Segoe UI"/>
              </a:rPr>
              <a:t>We have b</a:t>
            </a:r>
            <a:r>
              <a:rPr lang="en-US" sz="900" dirty="0">
                <a:latin typeface="Segoe UI"/>
                <a:cs typeface="Segoe UI"/>
              </a:rPr>
              <a:t>een conducting annual customer re-contact studies, online satisfaction surveys, and automated post-call surveys for many years.  However, our ability to gain an understanding of the customer experience across an entire journey has been limited since feedback has been collected and managed by different parts of the organization.  An enterprise VoC will allow us to capture real-time customer feedback across all service channels in order to help identify pain points along customer journeys.</a:t>
            </a:r>
            <a:endParaRPr lang="en-US" sz="900" dirty="0">
              <a:latin typeface="Segoe UI" panose="020B0502040204020203" pitchFamily="34" charset="0"/>
              <a:cs typeface="Segoe UI" panose="020B0502040204020203" pitchFamily="34" charset="0"/>
            </a:endParaRPr>
          </a:p>
          <a:p>
            <a:pPr marL="114300" indent="0">
              <a:lnSpc>
                <a:spcPct val="100000"/>
              </a:lnSpc>
              <a:buSzPct val="75000"/>
              <a:buNone/>
            </a:pPr>
            <a:r>
              <a:rPr lang="en-US" sz="1000" b="1" dirty="0">
                <a:solidFill>
                  <a:srgbClr val="E42628"/>
                </a:solidFill>
                <a:latin typeface="Segoe UI"/>
                <a:cs typeface="Segoe UI"/>
              </a:rPr>
              <a:t>Why is this a priority?</a:t>
            </a:r>
          </a:p>
          <a:p>
            <a:pPr marL="114300" indent="0">
              <a:lnSpc>
                <a:spcPct val="100000"/>
              </a:lnSpc>
              <a:spcAft>
                <a:spcPts val="600"/>
              </a:spcAft>
              <a:buSzPct val="75000"/>
              <a:buNone/>
            </a:pPr>
            <a:r>
              <a:rPr lang="en-US" sz="900" dirty="0">
                <a:latin typeface="Segoe UI"/>
                <a:cs typeface="Segoe UI"/>
              </a:rPr>
              <a:t>It is imperative that we use the voice of our customers to guide and validate effectiveness of new approaches to scheduling appointments, completing customer intake, and avoiding crowded waiting rooms.  Establishing an enterprise VoC feedback collection is a priority as we look to reopen our field offices for in-person service. </a:t>
            </a:r>
          </a:p>
          <a:p>
            <a:pPr marL="114300" indent="0">
              <a:lnSpc>
                <a:spcPct val="100000"/>
              </a:lnSpc>
              <a:spcAft>
                <a:spcPts val="600"/>
              </a:spcAft>
              <a:buSzPct val="75000"/>
              <a:buNone/>
            </a:pPr>
            <a:r>
              <a:rPr lang="en-US" sz="1000" b="1" dirty="0">
                <a:solidFill>
                  <a:srgbClr val="E42628"/>
                </a:solidFill>
                <a:latin typeface="Segoe UI"/>
                <a:cs typeface="Segoe UI"/>
              </a:rPr>
              <a:t>Who is responsible for this action happening?</a:t>
            </a:r>
          </a:p>
          <a:p>
            <a:pPr marL="114300" indent="0">
              <a:lnSpc>
                <a:spcPct val="100000"/>
              </a:lnSpc>
              <a:spcAft>
                <a:spcPts val="600"/>
              </a:spcAft>
              <a:buSzPct val="75000"/>
              <a:buNone/>
            </a:pPr>
            <a:r>
              <a:rPr lang="en-US" sz="900" dirty="0">
                <a:latin typeface="Segoe UI"/>
                <a:cs typeface="Segoe UI"/>
              </a:rPr>
              <a:t>Chief Business Officer </a:t>
            </a:r>
            <a:endParaRPr lang="en-US" sz="900" dirty="0">
              <a:latin typeface="Segoe UI" panose="020B0502040204020203" pitchFamily="34" charset="0"/>
              <a:cs typeface="Segoe UI" panose="020B0502040204020203" pitchFamily="34" charset="0"/>
            </a:endParaRPr>
          </a:p>
          <a:p>
            <a:pPr marL="114300" indent="0">
              <a:lnSpc>
                <a:spcPct val="100000"/>
              </a:lnSpc>
              <a:buSzPct val="75000"/>
              <a:buNone/>
            </a:pPr>
            <a:r>
              <a:rPr lang="en-US" sz="1000" b="1" dirty="0">
                <a:solidFill>
                  <a:srgbClr val="E42628"/>
                </a:solidFill>
                <a:latin typeface="Segoe UI"/>
                <a:cs typeface="Segoe UI"/>
              </a:rPr>
              <a:t>What action(s) / deliverables / milestones will you take / hit in Fiscal Year 2022 (Oct. 1, ‘21 – Sept. 30, ’22)?</a:t>
            </a:r>
          </a:p>
          <a:p>
            <a:pPr>
              <a:lnSpc>
                <a:spcPct val="100000"/>
              </a:lnSpc>
              <a:buSzPct val="75000"/>
            </a:pPr>
            <a:r>
              <a:rPr lang="en-US" sz="900" dirty="0">
                <a:latin typeface="Segoe UI"/>
                <a:cs typeface="Segoe UI"/>
              </a:rPr>
              <a:t>Establish a centralized, online customer feedback survey supporting all journeys and service channels</a:t>
            </a:r>
          </a:p>
          <a:p>
            <a:pPr>
              <a:lnSpc>
                <a:spcPct val="100000"/>
              </a:lnSpc>
              <a:buSzPct val="75000"/>
            </a:pPr>
            <a:r>
              <a:rPr lang="en-US" sz="900" dirty="0">
                <a:latin typeface="Segoe UI"/>
                <a:cs typeface="Segoe UI"/>
              </a:rPr>
              <a:t>Communicate and market feedback survey to customers across all major service channels (online, 800 Number, and field offices)</a:t>
            </a:r>
          </a:p>
          <a:p>
            <a:pPr>
              <a:lnSpc>
                <a:spcPct val="100000"/>
              </a:lnSpc>
              <a:buSzPct val="75000"/>
            </a:pPr>
            <a:r>
              <a:rPr lang="en-US" sz="900" dirty="0">
                <a:latin typeface="Segoe UI"/>
                <a:cs typeface="Segoe UI"/>
              </a:rPr>
              <a:t>Deploy persistent “Feedback” option to all SSA.gov pages</a:t>
            </a:r>
          </a:p>
          <a:p>
            <a:pPr>
              <a:lnSpc>
                <a:spcPct val="100000"/>
              </a:lnSpc>
              <a:spcAft>
                <a:spcPts val="600"/>
              </a:spcAft>
              <a:buSzPct val="75000"/>
            </a:pPr>
            <a:r>
              <a:rPr lang="en-US" sz="900" dirty="0">
                <a:latin typeface="Segoe UI"/>
                <a:cs typeface="Segoe UI"/>
              </a:rPr>
              <a:t>Standardize surveys across service channels</a:t>
            </a:r>
          </a:p>
          <a:p>
            <a:pPr marL="114300" indent="0">
              <a:lnSpc>
                <a:spcPct val="100000"/>
              </a:lnSpc>
              <a:buSzPct val="75000"/>
              <a:buNone/>
            </a:pPr>
            <a:r>
              <a:rPr lang="en-US" sz="1000" b="1" dirty="0">
                <a:solidFill>
                  <a:srgbClr val="E42628"/>
                </a:solidFill>
                <a:latin typeface="Segoe UI"/>
                <a:cs typeface="Segoe UI"/>
              </a:rPr>
              <a:t>How will you measure whether these actions had their intended effect?</a:t>
            </a:r>
          </a:p>
          <a:p>
            <a:pPr marL="114300" indent="0">
              <a:lnSpc>
                <a:spcPct val="100000"/>
              </a:lnSpc>
              <a:spcAft>
                <a:spcPts val="600"/>
              </a:spcAft>
              <a:buSzPct val="75000"/>
              <a:buNone/>
            </a:pPr>
            <a:r>
              <a:rPr lang="en-US" sz="900" dirty="0">
                <a:latin typeface="Segoe UI"/>
                <a:cs typeface="Segoe UI"/>
              </a:rPr>
              <a:t>We will use customer feedback to establish CX performance measures and targets.  By fully integrating a CX solution where we gather customer feedback for agency transactions, we will be able to quantify baseline satisfaction.  We can then use this data to set and quantify performance goals.  Upon </a:t>
            </a:r>
            <a:r>
              <a:rPr lang="en-US" sz="900" dirty="0">
                <a:solidFill>
                  <a:schemeClr val="tx1"/>
                </a:solidFill>
                <a:latin typeface="Segoe UI"/>
                <a:cs typeface="Segoe UI"/>
              </a:rPr>
              <a:t>improving</a:t>
            </a:r>
            <a:r>
              <a:rPr lang="en-US" sz="900" dirty="0">
                <a:solidFill>
                  <a:srgbClr val="FF0000"/>
                </a:solidFill>
                <a:latin typeface="Segoe UI"/>
                <a:cs typeface="Segoe UI"/>
              </a:rPr>
              <a:t> </a:t>
            </a:r>
            <a:r>
              <a:rPr lang="en-US" sz="900" dirty="0">
                <a:latin typeface="Segoe UI"/>
                <a:cs typeface="Segoe UI"/>
              </a:rPr>
              <a:t>our systems and business processes based on this customer feedback, we can measure the satisfaction scores post-implementation and compare them to the baseline scores.</a:t>
            </a:r>
            <a:endParaRPr lang="en-US" sz="900" b="1" dirty="0">
              <a:solidFill>
                <a:srgbClr val="E42628"/>
              </a:solidFill>
              <a:latin typeface="Segoe UI"/>
              <a:cs typeface="Segoe UI"/>
            </a:endParaRPr>
          </a:p>
          <a:p>
            <a:pPr marL="114300" indent="0">
              <a:lnSpc>
                <a:spcPct val="100000"/>
              </a:lnSpc>
              <a:buSzPct val="75000"/>
              <a:buNone/>
            </a:pPr>
            <a:r>
              <a:rPr lang="en-US" sz="1000" b="1" dirty="0">
                <a:solidFill>
                  <a:srgbClr val="E42628"/>
                </a:solidFill>
                <a:latin typeface="Segoe UI"/>
                <a:cs typeface="Segoe UI"/>
              </a:rPr>
              <a:t>What do you need to make this happen?</a:t>
            </a:r>
            <a:endParaRPr lang="en-US" sz="1000" dirty="0">
              <a:latin typeface="Arial"/>
              <a:cs typeface="Arial"/>
            </a:endParaRPr>
          </a:p>
          <a:p>
            <a:pPr>
              <a:lnSpc>
                <a:spcPct val="100000"/>
              </a:lnSpc>
              <a:buSzPct val="150000"/>
              <a:buFont typeface="Arial" panose="020B0604020202020204" pitchFamily="34" charset="0"/>
              <a:buChar char="•"/>
            </a:pPr>
            <a:r>
              <a:rPr lang="en-US" sz="900" dirty="0">
                <a:latin typeface="Segoe UI"/>
                <a:cs typeface="Segoe UI"/>
              </a:rPr>
              <a:t>Successful agency implementation of Medallia survey and feedback collection services</a:t>
            </a:r>
          </a:p>
          <a:p>
            <a:pPr>
              <a:lnSpc>
                <a:spcPct val="100000"/>
              </a:lnSpc>
              <a:buSzPct val="150000"/>
              <a:buFont typeface="Arial" panose="020B0604020202020204" pitchFamily="34" charset="0"/>
              <a:buChar char="•"/>
            </a:pPr>
            <a:r>
              <a:rPr lang="en-US" sz="900" dirty="0">
                <a:latin typeface="Segoe UI"/>
                <a:cs typeface="Segoe UI"/>
              </a:rPr>
              <a:t>Stakeholder buy-in</a:t>
            </a:r>
            <a:endParaRPr lang="en-US" sz="900" dirty="0">
              <a:latin typeface="Arial"/>
              <a:cs typeface="Arial"/>
            </a:endParaRPr>
          </a:p>
          <a:p>
            <a:pPr marL="285750" indent="-285750">
              <a:lnSpc>
                <a:spcPct val="114999"/>
              </a:lnSpc>
            </a:pPr>
            <a:endParaRPr lang="en-US" sz="1000" dirty="0">
              <a:latin typeface="Segoe UI"/>
              <a:cs typeface="Segoe UI"/>
            </a:endParaRPr>
          </a:p>
          <a:p>
            <a:pPr marL="285750" indent="-285750">
              <a:lnSpc>
                <a:spcPct val="114999"/>
              </a:lnSpc>
            </a:pPr>
            <a:endParaRPr lang="en-US" sz="1000" dirty="0">
              <a:latin typeface="Segoe UI" panose="020B0502040204020203" pitchFamily="34" charset="0"/>
              <a:cs typeface="Segoe UI" panose="020B0502040204020203" pitchFamily="34" charset="0"/>
            </a:endParaRPr>
          </a:p>
          <a:p>
            <a:pPr marL="114300" indent="0">
              <a:spcAft>
                <a:spcPts val="600"/>
              </a:spcAft>
              <a:buSzPct val="75000"/>
              <a:buNone/>
            </a:pPr>
            <a:endParaRPr lang="en-US" sz="950" dirty="0">
              <a:latin typeface="Segoe UI" panose="020B0502040204020203" pitchFamily="34" charset="0"/>
              <a:cs typeface="Segoe UI" panose="020B0502040204020203" pitchFamily="34" charset="0"/>
            </a:endParaRP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60397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660771"/>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1800" dirty="0"/>
              <a:t>FY23 Commit to Action:  Establish Employee Experience (EX) Feedback Collection</a:t>
            </a:r>
            <a:endParaRPr sz="18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r>
              <a:rPr lang="en" dirty="0"/>
              <a:t>13</a:t>
            </a:r>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11700" y="660771"/>
            <a:ext cx="8520600" cy="4365092"/>
          </a:xfrm>
          <a:prstGeom prst="rect">
            <a:avLst/>
          </a:prstGeom>
        </p:spPr>
        <p:txBody>
          <a:bodyPr spcFirstLastPara="1" wrap="square" lIns="91425" tIns="91425" rIns="91425" bIns="91425" anchor="t" anchorCtr="0">
            <a:normAutofit/>
          </a:bodyPr>
          <a:lstStyle/>
          <a:p>
            <a:pPr marL="114300" indent="0">
              <a:buSzPct val="75000"/>
              <a:buNone/>
            </a:pPr>
            <a:r>
              <a:rPr lang="en-US" sz="1000" b="1" dirty="0">
                <a:solidFill>
                  <a:srgbClr val="E42628"/>
                </a:solidFill>
                <a:latin typeface="Segoe UI"/>
                <a:cs typeface="Segoe UI"/>
              </a:rPr>
              <a:t>What customer need will this action address?</a:t>
            </a:r>
          </a:p>
          <a:p>
            <a:pPr marL="114300" indent="0">
              <a:spcAft>
                <a:spcPts val="600"/>
              </a:spcAft>
              <a:buSzPct val="75000"/>
              <a:buNone/>
            </a:pPr>
            <a:r>
              <a:rPr lang="en-US" sz="1000" dirty="0">
                <a:latin typeface="Segoe UI"/>
                <a:cs typeface="Segoe UI"/>
              </a:rPr>
              <a:t>Employee </a:t>
            </a:r>
            <a:r>
              <a:rPr lang="en-US" sz="1000" dirty="0">
                <a:solidFill>
                  <a:schemeClr val="tx1"/>
                </a:solidFill>
                <a:latin typeface="Segoe UI"/>
                <a:cs typeface="Segoe UI"/>
              </a:rPr>
              <a:t>experience</a:t>
            </a:r>
            <a:r>
              <a:rPr lang="en-US" sz="1000" dirty="0">
                <a:solidFill>
                  <a:srgbClr val="FF0000"/>
                </a:solidFill>
                <a:latin typeface="Segoe UI"/>
                <a:cs typeface="Segoe UI"/>
              </a:rPr>
              <a:t> </a:t>
            </a:r>
            <a:r>
              <a:rPr lang="en-US" sz="1000" dirty="0">
                <a:solidFill>
                  <a:schemeClr val="tx1"/>
                </a:solidFill>
                <a:latin typeface="Segoe UI"/>
                <a:cs typeface="Segoe UI"/>
              </a:rPr>
              <a:t>feedback will </a:t>
            </a:r>
            <a:r>
              <a:rPr lang="en-US" sz="1000" dirty="0">
                <a:latin typeface="Segoe UI"/>
                <a:cs typeface="Segoe UI"/>
              </a:rPr>
              <a:t>help leverage an extensive wealth of subject matter expertise and facilitate knowledge sharing and collaboration to identify </a:t>
            </a:r>
            <a:r>
              <a:rPr lang="en-US" sz="1000" dirty="0">
                <a:solidFill>
                  <a:schemeClr val="tx1"/>
                </a:solidFill>
                <a:latin typeface="Segoe UI"/>
                <a:cs typeface="Segoe UI"/>
              </a:rPr>
              <a:t>process inefficiencies and improve customer service.  This feedback collection will complement Federal Employee Viewpoint Survey (FEVS) by capturing open-ended feedback where critical context can help identify root causes of business inefficiencies.  In addition, improved employee experience results in increased employee engagement, retention, and satisfaction.</a:t>
            </a:r>
          </a:p>
          <a:p>
            <a:pPr marL="114300" indent="0">
              <a:buSzPct val="75000"/>
              <a:buNone/>
            </a:pPr>
            <a:r>
              <a:rPr lang="en-US" sz="1000" b="1" dirty="0">
                <a:solidFill>
                  <a:srgbClr val="E42628"/>
                </a:solidFill>
                <a:latin typeface="Segoe UI"/>
                <a:cs typeface="Segoe UI"/>
              </a:rPr>
              <a:t>Why is this a priority?</a:t>
            </a:r>
          </a:p>
          <a:p>
            <a:pPr marL="114300" indent="0">
              <a:lnSpc>
                <a:spcPct val="114000"/>
              </a:lnSpc>
              <a:spcAft>
                <a:spcPts val="600"/>
              </a:spcAft>
              <a:buSzPct val="75000"/>
              <a:buNone/>
            </a:pPr>
            <a:r>
              <a:rPr lang="en-US" sz="1000" dirty="0">
                <a:latin typeface="Segoe UI"/>
                <a:cs typeface="Segoe UI"/>
              </a:rPr>
              <a:t>Identifying and addressing technician pain points </a:t>
            </a:r>
            <a:r>
              <a:rPr lang="en-US" sz="1000" dirty="0">
                <a:solidFill>
                  <a:schemeClr val="tx1"/>
                </a:solidFill>
                <a:latin typeface="Segoe UI"/>
                <a:cs typeface="Segoe UI"/>
              </a:rPr>
              <a:t>will enable agency employees to more efficiently process their workloads and allow them to serve customers more expeditiously.  As we try out new business processes and products, collecting employee experience feedback will provide </a:t>
            </a:r>
            <a:r>
              <a:rPr lang="en-US" sz="1000">
                <a:solidFill>
                  <a:schemeClr val="tx1"/>
                </a:solidFill>
                <a:latin typeface="Segoe UI"/>
                <a:cs typeface="Segoe UI"/>
              </a:rPr>
              <a:t>insight into </a:t>
            </a:r>
            <a:r>
              <a:rPr lang="en-US" sz="1000" dirty="0">
                <a:solidFill>
                  <a:schemeClr val="tx1"/>
                </a:solidFill>
                <a:latin typeface="Segoe UI"/>
                <a:cs typeface="Segoe UI"/>
              </a:rPr>
              <a:t>their effectiveness and usability from the technician perspective.</a:t>
            </a:r>
          </a:p>
          <a:p>
            <a:pPr marL="114300" indent="0">
              <a:buSzPct val="75000"/>
              <a:buNone/>
            </a:pPr>
            <a:r>
              <a:rPr lang="en-US" sz="1000" b="1" dirty="0">
                <a:solidFill>
                  <a:srgbClr val="E42628"/>
                </a:solidFill>
                <a:latin typeface="Segoe UI"/>
                <a:cs typeface="Segoe UI"/>
              </a:rPr>
              <a:t>Who is responsible for this action happening?</a:t>
            </a:r>
          </a:p>
          <a:p>
            <a:pPr marL="114300" indent="0">
              <a:spcAft>
                <a:spcPts val="600"/>
              </a:spcAft>
              <a:buSzPct val="75000"/>
              <a:buNone/>
            </a:pPr>
            <a:r>
              <a:rPr lang="en-US" sz="1000" dirty="0">
                <a:latin typeface="Segoe UI"/>
                <a:cs typeface="Segoe UI"/>
              </a:rPr>
              <a:t>Chief Business Officer </a:t>
            </a:r>
            <a:endParaRPr lang="en-US" sz="1000" b="1" dirty="0">
              <a:solidFill>
                <a:srgbClr val="E42628"/>
              </a:solidFill>
              <a:latin typeface="Segoe UI" panose="020B0502040204020203" pitchFamily="34" charset="0"/>
              <a:cs typeface="Segoe UI" panose="020B0502040204020203" pitchFamily="34" charset="0"/>
            </a:endParaRPr>
          </a:p>
          <a:p>
            <a:pPr marL="114300" indent="0">
              <a:lnSpc>
                <a:spcPct val="100000"/>
              </a:lnSpc>
              <a:buSzPct val="75000"/>
              <a:buNone/>
            </a:pPr>
            <a:r>
              <a:rPr lang="en-US" sz="1000" b="1" dirty="0">
                <a:solidFill>
                  <a:srgbClr val="E42628"/>
                </a:solidFill>
                <a:latin typeface="Segoe UI"/>
                <a:cs typeface="Segoe UI"/>
              </a:rPr>
              <a:t>What action(s) / deliverables / milestones will you take / hit in Fiscal Year 2023 (Oct. 1, ‘22 – Sept. 30, ’23)?</a:t>
            </a:r>
          </a:p>
          <a:p>
            <a:pPr>
              <a:lnSpc>
                <a:spcPct val="114000"/>
              </a:lnSpc>
              <a:buSzPct val="75000"/>
            </a:pPr>
            <a:r>
              <a:rPr lang="en-US" sz="1000" dirty="0">
                <a:latin typeface="Segoe UI"/>
                <a:cs typeface="Arial"/>
              </a:rPr>
              <a:t>Engage unions to ensure </a:t>
            </a:r>
            <a:r>
              <a:rPr lang="en-US" sz="1000" dirty="0">
                <a:solidFill>
                  <a:schemeClr val="tx1"/>
                </a:solidFill>
                <a:latin typeface="Segoe UI"/>
                <a:cs typeface="Arial"/>
              </a:rPr>
              <a:t>that employees inform the EX program</a:t>
            </a:r>
            <a:endParaRPr lang="en-US" sz="1000" strike="sngStrike" dirty="0">
              <a:solidFill>
                <a:schemeClr val="tx1"/>
              </a:solidFill>
              <a:latin typeface="Segoe UI"/>
              <a:cs typeface="Segoe UI"/>
            </a:endParaRPr>
          </a:p>
          <a:p>
            <a:pPr>
              <a:lnSpc>
                <a:spcPct val="114000"/>
              </a:lnSpc>
              <a:spcAft>
                <a:spcPts val="600"/>
              </a:spcAft>
              <a:buSzPct val="75000"/>
            </a:pPr>
            <a:r>
              <a:rPr lang="en-US" sz="1000" dirty="0">
                <a:latin typeface="Segoe UI"/>
                <a:cs typeface="Segoe UI"/>
              </a:rPr>
              <a:t>Establish standardized employee feedback collection across multiple touchpoints</a:t>
            </a:r>
          </a:p>
          <a:p>
            <a:pPr marL="114300" indent="0">
              <a:buSzPct val="75000"/>
              <a:buNone/>
            </a:pPr>
            <a:r>
              <a:rPr lang="en-US" sz="1000" b="1" dirty="0">
                <a:solidFill>
                  <a:srgbClr val="E42628"/>
                </a:solidFill>
                <a:latin typeface="Segoe UI"/>
                <a:cs typeface="Segoe UI"/>
              </a:rPr>
              <a:t>How will you measure whether these actions had their intended effect?</a:t>
            </a:r>
          </a:p>
          <a:p>
            <a:pPr>
              <a:buSzPct val="75000"/>
            </a:pPr>
            <a:r>
              <a:rPr lang="en-US" sz="1000" dirty="0">
                <a:latin typeface="Segoe UI"/>
                <a:cs typeface="Segoe UI"/>
              </a:rPr>
              <a:t>Improved performance measures for products that were adapted based on employee feedback</a:t>
            </a:r>
          </a:p>
          <a:p>
            <a:pPr>
              <a:buSzPct val="75000"/>
            </a:pPr>
            <a:r>
              <a:rPr lang="en-US" sz="1000" dirty="0">
                <a:latin typeface="Segoe UI"/>
                <a:cs typeface="Segoe UI"/>
              </a:rPr>
              <a:t>Increased employee retention</a:t>
            </a:r>
          </a:p>
          <a:p>
            <a:pPr>
              <a:buSzPct val="75000"/>
            </a:pPr>
            <a:r>
              <a:rPr lang="en-US" sz="1000" dirty="0">
                <a:latin typeface="Segoe UI"/>
                <a:cs typeface="Segoe UI"/>
              </a:rPr>
              <a:t>Improved employee feedback satisfaction scores</a:t>
            </a:r>
          </a:p>
          <a:p>
            <a:pPr marL="114300" indent="0">
              <a:buSzPct val="75000"/>
              <a:buNone/>
            </a:pPr>
            <a:r>
              <a:rPr lang="en-US" sz="1000" b="1" dirty="0">
                <a:solidFill>
                  <a:srgbClr val="E42628"/>
                </a:solidFill>
                <a:latin typeface="Segoe UI"/>
                <a:cs typeface="Segoe UI"/>
              </a:rPr>
              <a:t>What do you need to make this happen?</a:t>
            </a:r>
          </a:p>
          <a:p>
            <a:pPr>
              <a:lnSpc>
                <a:spcPct val="100000"/>
              </a:lnSpc>
              <a:buSzPct val="150000"/>
              <a:buFont typeface="Arial" panose="020B0604020202020204" pitchFamily="34" charset="0"/>
              <a:buChar char="•"/>
            </a:pPr>
            <a:r>
              <a:rPr lang="en-US" sz="1000" dirty="0">
                <a:latin typeface="Segoe UI"/>
                <a:cs typeface="Segoe UI"/>
              </a:rPr>
              <a:t>Successful </a:t>
            </a:r>
            <a:r>
              <a:rPr lang="en-US" sz="1000" dirty="0">
                <a:solidFill>
                  <a:schemeClr val="tx1"/>
                </a:solidFill>
                <a:latin typeface="Segoe UI"/>
                <a:cs typeface="Segoe UI"/>
              </a:rPr>
              <a:t>agency </a:t>
            </a:r>
            <a:r>
              <a:rPr lang="en-US" sz="1000" dirty="0">
                <a:latin typeface="Segoe UI"/>
                <a:cs typeface="Segoe UI"/>
              </a:rPr>
              <a:t>implementation of Medallia services</a:t>
            </a:r>
          </a:p>
          <a:p>
            <a:pPr>
              <a:lnSpc>
                <a:spcPct val="114000"/>
              </a:lnSpc>
              <a:buSzPct val="150000"/>
              <a:buFont typeface="Arial" panose="020B0604020202020204" pitchFamily="34" charset="0"/>
              <a:buChar char="•"/>
            </a:pPr>
            <a:r>
              <a:rPr lang="en-US" sz="1000" dirty="0">
                <a:latin typeface="Segoe UI"/>
                <a:cs typeface="Segoe UI"/>
              </a:rPr>
              <a:t>Stakeholder buy-in</a:t>
            </a:r>
            <a:endParaRPr lang="en-US" sz="1000" dirty="0">
              <a:latin typeface="Arial"/>
              <a:cs typeface="Arial"/>
            </a:endParaRPr>
          </a:p>
          <a:p>
            <a:pPr marL="114300" indent="0">
              <a:buSzPct val="75000"/>
              <a:buNone/>
            </a:pPr>
            <a:endParaRPr lang="en-US" sz="950" dirty="0">
              <a:latin typeface="Segoe UI" panose="020B0502040204020203" pitchFamily="34" charset="0"/>
              <a:cs typeface="Segoe UI" panose="020B0502040204020203" pitchFamily="34" charset="0"/>
            </a:endParaRPr>
          </a:p>
          <a:p>
            <a:pPr marL="114300" indent="0">
              <a:buSzPct val="75000"/>
              <a:buNone/>
            </a:pPr>
            <a:endParaRPr lang="en-US" sz="95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63668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40000" lnSpcReduction="20000"/>
          </a:bodyPr>
          <a:lstStyle/>
          <a:p>
            <a:pPr marL="114300" indent="0" fontAlgn="base">
              <a:buNone/>
            </a:pPr>
            <a:r>
              <a:rPr lang="en-US" sz="2000" b="1" dirty="0">
                <a:solidFill>
                  <a:srgbClr val="FF0000"/>
                </a:solidFill>
                <a:latin typeface="Segoe UI" panose="020B0502040204020203" pitchFamily="34" charset="0"/>
                <a:cs typeface="Segoe UI" panose="020B0502040204020203" pitchFamily="34" charset="0"/>
              </a:rPr>
              <a:t>On December 13</a:t>
            </a:r>
            <a:r>
              <a:rPr lang="en-US" sz="2000" b="1" baseline="30000" dirty="0">
                <a:solidFill>
                  <a:srgbClr val="FF0000"/>
                </a:solidFill>
                <a:latin typeface="Segoe UI" panose="020B0502040204020203" pitchFamily="34" charset="0"/>
                <a:cs typeface="Segoe UI" panose="020B0502040204020203" pitchFamily="34" charset="0"/>
              </a:rPr>
              <a:t>th</a:t>
            </a:r>
            <a:r>
              <a:rPr lang="en-US" sz="20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20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20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20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2000" b="1" dirty="0">
                <a:solidFill>
                  <a:srgbClr val="FF0000"/>
                </a:solidFill>
                <a:latin typeface="Segoe UI" panose="020B0502040204020203" pitchFamily="34" charset="0"/>
                <a:cs typeface="Segoe UI" panose="020B0502040204020203" pitchFamily="34" charset="0"/>
              </a:rPr>
              <a:t>For SSA, EO 14058 commitments include: </a:t>
            </a:r>
          </a:p>
          <a:p>
            <a:pPr marL="114300" indent="0" rtl="0" fontAlgn="base">
              <a:spcBef>
                <a:spcPts val="0"/>
              </a:spcBef>
              <a:spcAft>
                <a:spcPts val="0"/>
              </a:spcAft>
              <a:buNone/>
            </a:pPr>
            <a:endParaRPr lang="en-US"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2300" dirty="0">
                <a:solidFill>
                  <a:srgbClr val="000000"/>
                </a:solidFill>
                <a:latin typeface="Segoe UI" panose="020B0502040204020203" pitchFamily="34" charset="0"/>
                <a:cs typeface="Segoe UI" panose="020B0502040204020203" pitchFamily="34" charset="0"/>
              </a:rPr>
              <a:t>Provide a report to the Director of OMB that analyzes all services of the Social Security Administration that currently require original or physical documentation or in-person appearance as an element of identity or evidence authentication, and that identifies potential opportunities for policy reforms that can support modernized customer experiences while ensuring original or physical documentation requirements remain where there is a statutory or strong policy rationale</a:t>
            </a:r>
          </a:p>
          <a:p>
            <a:pPr fontAlgn="base">
              <a:buSzPct val="75000"/>
              <a:buFont typeface="Arial" panose="020B0604020202020204" pitchFamily="34" charset="0"/>
              <a:buChar char="•"/>
            </a:pPr>
            <a:r>
              <a:rPr lang="en-US" sz="2300" dirty="0">
                <a:solidFill>
                  <a:srgbClr val="000000"/>
                </a:solidFill>
                <a:latin typeface="Segoe UI" panose="020B0502040204020203" pitchFamily="34" charset="0"/>
                <a:cs typeface="Segoe UI" panose="020B0502040204020203" pitchFamily="34" charset="0"/>
              </a:rPr>
              <a:t>Develop a mobile-accessible, online process so that any individual applying for or receiving services from the Social Security Administration can upload forms, documentation, evidence, or correspondence associated with their transaction without the need for service-specific tools or traveling to a field office</a:t>
            </a:r>
          </a:p>
          <a:p>
            <a:pPr fontAlgn="base">
              <a:buSzPct val="75000"/>
              <a:buFont typeface="Arial" panose="020B0604020202020204" pitchFamily="34" charset="0"/>
              <a:buChar char="•"/>
            </a:pPr>
            <a:r>
              <a:rPr lang="en-US" sz="2300" dirty="0">
                <a:solidFill>
                  <a:srgbClr val="000000"/>
                </a:solidFill>
                <a:latin typeface="Segoe UI" panose="020B0502040204020203" pitchFamily="34" charset="0"/>
                <a:cs typeface="Segoe UI" panose="020B0502040204020203" pitchFamily="34" charset="0"/>
              </a:rPr>
              <a:t>Maintain a public policy of technology neutrality with respect to acceptable forms of electronic signatures</a:t>
            </a:r>
          </a:p>
          <a:p>
            <a:pPr fontAlgn="base">
              <a:buSzPct val="75000"/>
              <a:buFont typeface="Arial" panose="020B0604020202020204" pitchFamily="34" charset="0"/>
              <a:buChar char="•"/>
            </a:pPr>
            <a:r>
              <a:rPr lang="en-US" sz="2300" dirty="0">
                <a:solidFill>
                  <a:srgbClr val="000000"/>
                </a:solidFill>
                <a:latin typeface="Segoe UI" panose="020B0502040204020203" pitchFamily="34" charset="0"/>
                <a:cs typeface="Segoe UI" panose="020B0502040204020203" pitchFamily="34" charset="0"/>
              </a:rPr>
              <a:t>Revise any necessary regulations, forms, instructions, or other sources of guidance (to include the Program Operations Manual System of the Social Security Administration) to remove requirements that members of the public provide physical signatures</a:t>
            </a:r>
          </a:p>
          <a:p>
            <a:pPr fontAlgn="base">
              <a:buSzPct val="75000"/>
              <a:buFont typeface="Arial" panose="020B0604020202020204" pitchFamily="34" charset="0"/>
              <a:buChar char="•"/>
            </a:pPr>
            <a:r>
              <a:rPr lang="en-US" sz="2300" dirty="0">
                <a:solidFill>
                  <a:srgbClr val="000000"/>
                </a:solidFill>
                <a:latin typeface="Segoe UI" panose="020B0502040204020203" pitchFamily="34" charset="0"/>
                <a:cs typeface="Segoe UI" panose="020B0502040204020203" pitchFamily="34" charset="0"/>
              </a:rPr>
              <a:t>Support applicants and beneficiaries to identify other benefits for which they may be eligible and integrate Social Security Administration data and processes with those of other Federal and State entities whenever possible</a:t>
            </a:r>
            <a:endParaRPr lang="en-US" sz="25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23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23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23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2300" dirty="0">
                <a:solidFill>
                  <a:srgbClr val="000000"/>
                </a:solidFill>
                <a:latin typeface="Segoe UI" panose="020B0502040204020203" pitchFamily="34" charset="0"/>
                <a:cs typeface="Segoe UI" panose="020B0502040204020203" pitchFamily="34" charset="0"/>
              </a:rPr>
              <a:t>. </a:t>
            </a:r>
            <a:endParaRPr lang="en-US" sz="23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5215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110837"/>
            <a:ext cx="8375100" cy="42718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US" sz="2500" dirty="0"/>
              <a:t>FY21 Capacity Assessment Reflection Summary</a:t>
            </a:r>
            <a:endParaRPr sz="25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524162"/>
            <a:ext cx="7954644" cy="4174838"/>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we are proud of this year:</a:t>
            </a:r>
            <a:r>
              <a:rPr lang="en-US" sz="4000" dirty="0">
                <a:latin typeface="Segoe UI" panose="020B0502040204020203" pitchFamily="34" charset="0"/>
                <a:cs typeface="Segoe UI" panose="020B0502040204020203" pitchFamily="34" charset="0"/>
              </a:rPr>
              <a:t> </a:t>
            </a:r>
            <a:r>
              <a:rPr lang="en-US" sz="4000" dirty="0">
                <a:solidFill>
                  <a:schemeClr val="tx1"/>
                </a:solidFill>
                <a:latin typeface="Segoe UI" panose="020B0502040204020203" pitchFamily="34" charset="0"/>
                <a:cs typeface="Segoe UI" panose="020B0502040204020203" pitchFamily="34" charset="0"/>
              </a:rPr>
              <a:t>To ensure the safety of the public and our employees, we are proud of the rapid shift we made during the pandemic to provide services remotely to our customers during a challenging time.  </a:t>
            </a:r>
            <a:r>
              <a:rPr lang="en-US" sz="4000" dirty="0">
                <a:latin typeface="Segoe UI" panose="020B0502040204020203" pitchFamily="34" charset="0"/>
                <a:cs typeface="Segoe UI" panose="020B0502040204020203" pitchFamily="34" charset="0"/>
              </a:rPr>
              <a:t>We</a:t>
            </a:r>
            <a:r>
              <a:rPr lang="en-US" sz="4000" dirty="0">
                <a:solidFill>
                  <a:srgbClr val="FF0000"/>
                </a:solidFill>
                <a:latin typeface="Segoe UI" panose="020B0502040204020203" pitchFamily="34" charset="0"/>
                <a:cs typeface="Segoe UI" panose="020B0502040204020203" pitchFamily="34" charset="0"/>
              </a:rPr>
              <a:t> </a:t>
            </a:r>
            <a:r>
              <a:rPr lang="en-US" sz="4000" dirty="0">
                <a:latin typeface="Segoe UI" panose="020B0502040204020203" pitchFamily="34" charset="0"/>
                <a:cs typeface="Segoe UI" panose="020B0502040204020203" pitchFamily="34" charset="0"/>
              </a:rPr>
              <a:t>serve the public at critical </a:t>
            </a:r>
            <a:r>
              <a:rPr lang="en-US" sz="4000" dirty="0">
                <a:solidFill>
                  <a:schemeClr val="tx1"/>
                </a:solidFill>
                <a:latin typeface="Segoe UI" panose="020B0502040204020203" pitchFamily="34" charset="0"/>
                <a:cs typeface="Segoe UI" panose="020B0502040204020203" pitchFamily="34" charset="0"/>
              </a:rPr>
              <a:t>times in their lives, such as the birth or adoption of a child, at the onset of a disability, when preparing for retirement, or dealing with the death of a loved one.  Our top priority is to improve customer service and customer experience (CX) across all three-service channels:  in-person (when available), on the telephone, and online.  </a:t>
            </a:r>
          </a:p>
          <a:p>
            <a:pPr marL="114300" indent="0">
              <a:buSzPct val="75000"/>
              <a:buNone/>
            </a:pPr>
            <a:endParaRPr lang="en-US" sz="3200" dirty="0">
              <a:latin typeface="Segoe UI" panose="020B0502040204020203" pitchFamily="34" charset="0"/>
              <a:cs typeface="Segoe UI" panose="020B0502040204020203" pitchFamily="34" charset="0"/>
            </a:endParaRPr>
          </a:p>
          <a:p>
            <a:pPr lvl="0">
              <a:spcAft>
                <a:spcPts val="300"/>
              </a:spcAft>
              <a:buSzPct val="75000"/>
            </a:pPr>
            <a:r>
              <a:rPr lang="en-US" sz="4000" dirty="0">
                <a:solidFill>
                  <a:schemeClr val="tx1"/>
                </a:solidFill>
                <a:latin typeface="Segoe UI" panose="020B0502040204020203" pitchFamily="34" charset="0"/>
                <a:cs typeface="Segoe UI" panose="020B0502040204020203" pitchFamily="34" charset="0"/>
              </a:rPr>
              <a:t>Our Chief Business Officer (CBO), the lead executive dedicated to improving the customer experience has developed an agency CX management vision that outlines several customer experience initiatives. </a:t>
            </a:r>
          </a:p>
          <a:p>
            <a:pPr lvl="0">
              <a:spcAft>
                <a:spcPts val="300"/>
              </a:spcAft>
              <a:buSzPct val="75000"/>
            </a:pPr>
            <a:r>
              <a:rPr lang="en-US" sz="4000" dirty="0">
                <a:solidFill>
                  <a:schemeClr val="tx1"/>
                </a:solidFill>
                <a:latin typeface="Segoe UI" panose="020B0502040204020203" pitchFamily="34" charset="0"/>
                <a:cs typeface="Segoe UI" panose="020B0502040204020203" pitchFamily="34" charset="0"/>
              </a:rPr>
              <a:t>We recently procured and began implementing an enterprise Customer Feedback Management solution from Medallia, that captures real time customer feedback from all service delivery channels.</a:t>
            </a:r>
            <a:endParaRPr lang="en-US" sz="4000" strike="sngStrike" dirty="0">
              <a:solidFill>
                <a:schemeClr val="tx1"/>
              </a:solidFill>
              <a:latin typeface="Segoe UI" panose="020B0502040204020203" pitchFamily="34" charset="0"/>
              <a:cs typeface="Segoe UI" panose="020B0502040204020203" pitchFamily="34" charset="0"/>
            </a:endParaRPr>
          </a:p>
          <a:p>
            <a:pPr marL="0" indent="0">
              <a:buNone/>
            </a:pPr>
            <a:endParaRPr lang="en-US" sz="1600" dirty="0"/>
          </a:p>
          <a:p>
            <a:pPr marL="114300" indent="0">
              <a:spcAft>
                <a:spcPts val="600"/>
              </a:spcAft>
              <a:buSzPct val="75000"/>
              <a:buNone/>
            </a:pPr>
            <a:r>
              <a:rPr lang="en-US" sz="4000" b="1" dirty="0">
                <a:solidFill>
                  <a:srgbClr val="E42628"/>
                </a:solidFill>
                <a:latin typeface="Segoe UI" panose="020B0502040204020203" pitchFamily="34" charset="0"/>
                <a:cs typeface="Segoe UI" panose="020B0502040204020203" pitchFamily="34" charset="0"/>
              </a:rPr>
              <a:t>Where we need to do better:</a:t>
            </a:r>
            <a:endParaRPr lang="en-US" sz="3200" dirty="0">
              <a:solidFill>
                <a:schemeClr val="tx1"/>
              </a:solidFill>
              <a:latin typeface="Segoe UI" panose="020B0502040204020203" pitchFamily="34" charset="0"/>
              <a:cs typeface="Segoe UI" panose="020B0502040204020203" pitchFamily="34" charset="0"/>
            </a:endParaRPr>
          </a:p>
          <a:p>
            <a:pPr>
              <a:spcAft>
                <a:spcPts val="300"/>
              </a:spcAft>
              <a:buSzPct val="75000"/>
            </a:pPr>
            <a:r>
              <a:rPr lang="en-US" sz="4000" dirty="0">
                <a:solidFill>
                  <a:schemeClr val="tx1"/>
                </a:solidFill>
                <a:effectLst>
                  <a:glow rad="127000">
                    <a:schemeClr val="bg1"/>
                  </a:glow>
                </a:effectLst>
                <a:latin typeface="Segoe UI" panose="020B0502040204020203" pitchFamily="34" charset="0"/>
                <a:cs typeface="Segoe UI" panose="020B0502040204020203" pitchFamily="34" charset="0"/>
              </a:rPr>
              <a:t>During the pandemic, we quickly developed a solution that used two of our current telephone platforms to allow our 800</a:t>
            </a:r>
            <a:r>
              <a:rPr lang="en-US" sz="4000" dirty="0">
                <a:solidFill>
                  <a:srgbClr val="9933FF"/>
                </a:solidFill>
                <a:effectLst>
                  <a:glow rad="127000">
                    <a:schemeClr val="bg1"/>
                  </a:glow>
                </a:effectLst>
                <a:latin typeface="Segoe UI" panose="020B0502040204020203" pitchFamily="34" charset="0"/>
                <a:cs typeface="Segoe UI" panose="020B0502040204020203" pitchFamily="34" charset="0"/>
              </a:rPr>
              <a:t> </a:t>
            </a:r>
            <a:r>
              <a:rPr lang="en-US" sz="4000" dirty="0">
                <a:solidFill>
                  <a:schemeClr val="tx1"/>
                </a:solidFill>
                <a:effectLst>
                  <a:glow rad="127000">
                    <a:schemeClr val="bg1"/>
                  </a:glow>
                </a:effectLst>
                <a:latin typeface="Segoe UI" panose="020B0502040204020203" pitchFamily="34" charset="0"/>
                <a:cs typeface="Segoe UI" panose="020B0502040204020203" pitchFamily="34" charset="0"/>
              </a:rPr>
              <a:t>number agents to continue serving our customers while working remotely.  Because we had to spread calls across two platforms, we could not use some of our pre-pandemic 800 Number functionality, like providing estimated wait times and the ability for customers to request a call back, along with the ability for callers to provide feedback about their experience via a post-call survey.  In addition, this operational adjustment has affected our ability to track some management information (MI) data for performance on these two platforms.  We are transitioning to a new, modern telephone platform that we expect to address these issues.</a:t>
            </a:r>
          </a:p>
          <a:p>
            <a:pPr>
              <a:spcAft>
                <a:spcPts val="300"/>
              </a:spcAft>
              <a:buSzPct val="75000"/>
            </a:pPr>
            <a:r>
              <a:rPr lang="en-US" sz="4000" dirty="0">
                <a:solidFill>
                  <a:schemeClr val="tx1"/>
                </a:solidFill>
                <a:effectLst>
                  <a:glow rad="127000">
                    <a:schemeClr val="bg1"/>
                  </a:glow>
                </a:effectLst>
                <a:latin typeface="Segoe UI" panose="020B0502040204020203" pitchFamily="34" charset="0"/>
                <a:cs typeface="Segoe UI" panose="020B0502040204020203" pitchFamily="34" charset="0"/>
              </a:rPr>
              <a:t>We need to eliminate delays in receiving and handling documents.  We are experiencing difficulties obtaining medical evidence needed to make disability decisions. </a:t>
            </a:r>
          </a:p>
          <a:p>
            <a:pPr>
              <a:spcAft>
                <a:spcPts val="300"/>
              </a:spcAft>
              <a:buSzPct val="75000"/>
            </a:pPr>
            <a:r>
              <a:rPr lang="en-US" sz="4000" dirty="0">
                <a:solidFill>
                  <a:schemeClr val="tx1"/>
                </a:solidFill>
                <a:effectLst>
                  <a:glow rad="127000">
                    <a:schemeClr val="bg1"/>
                  </a:glow>
                </a:effectLst>
                <a:latin typeface="Segoe UI" panose="020B0502040204020203" pitchFamily="34" charset="0"/>
                <a:cs typeface="Segoe UI" panose="020B0502040204020203" pitchFamily="34" charset="0"/>
              </a:rPr>
              <a:t>We need to standardize and centralize our research to obtain timely customer feedback in order to drive faster business process changes.   </a:t>
            </a:r>
          </a:p>
          <a:p>
            <a:pPr>
              <a:spcAft>
                <a:spcPts val="300"/>
              </a:spcAft>
              <a:buSzPct val="75000"/>
            </a:pPr>
            <a:r>
              <a:rPr lang="en-US" sz="4000" dirty="0">
                <a:solidFill>
                  <a:schemeClr val="tx1"/>
                </a:solidFill>
                <a:latin typeface="Segoe UI" panose="020B0502040204020203" pitchFamily="34" charset="0"/>
                <a:cs typeface="Segoe UI" panose="020B0502040204020203" pitchFamily="34" charset="0"/>
              </a:rPr>
              <a:t>We need to implement more flexible authentication and identity proofing solutions to better identify our customers during their interactions with us and increase safe access to our suite of online services. </a:t>
            </a:r>
            <a:endParaRPr lang="en-US" sz="4000" dirty="0">
              <a:solidFill>
                <a:schemeClr val="tx1"/>
              </a:solidFill>
              <a:effectLst>
                <a:glow rad="127000">
                  <a:schemeClr val="bg1"/>
                </a:glow>
              </a:effectLst>
              <a:latin typeface="Segoe UI" panose="020B0502040204020203" pitchFamily="34" charset="0"/>
              <a:cs typeface="Segoe UI" panose="020B0502040204020203" pitchFamily="34" charset="0"/>
            </a:endParaRPr>
          </a:p>
          <a:p>
            <a:pPr>
              <a:spcAft>
                <a:spcPts val="300"/>
              </a:spcAft>
              <a:buSzPct val="75000"/>
            </a:pPr>
            <a:endParaRPr lang="en-US" sz="13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173181"/>
            <a:ext cx="8375100" cy="463855"/>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706310"/>
            <a:ext cx="7954644" cy="3657872"/>
          </a:xfrm>
          <a:prstGeom prst="rect">
            <a:avLst/>
          </a:prstGeom>
        </p:spPr>
        <p:txBody>
          <a:bodyPr spcFirstLastPara="1" wrap="square" lIns="91425" tIns="91425" rIns="91425" bIns="91425" anchor="t" anchorCtr="0">
            <a:normAutofit/>
          </a:bodyPr>
          <a:lstStyle/>
          <a:p>
            <a:pPr marL="114300" indent="0">
              <a:buSzPct val="75000"/>
              <a:buNone/>
            </a:pPr>
            <a:r>
              <a:rPr lang="en-US" sz="1200" b="1" dirty="0">
                <a:solidFill>
                  <a:srgbClr val="E42628"/>
                </a:solidFill>
                <a:latin typeface="Segoe UI"/>
                <a:cs typeface="Segoe UI"/>
              </a:rPr>
              <a:t>Where we innovated</a:t>
            </a:r>
          </a:p>
          <a:p>
            <a:pPr marL="114300" indent="0">
              <a:lnSpc>
                <a:spcPct val="100000"/>
              </a:lnSpc>
              <a:spcAft>
                <a:spcPts val="600"/>
              </a:spcAft>
              <a:buSzPct val="75000"/>
              <a:buNone/>
            </a:pPr>
            <a:r>
              <a:rPr lang="en-US" sz="1050" dirty="0">
                <a:latin typeface="Segoe UI"/>
                <a:cs typeface="Segoe UI"/>
              </a:rPr>
              <a:t>As a High Impact Service Provider offering an array of services to the public </a:t>
            </a:r>
            <a:r>
              <a:rPr lang="en-US" sz="1050" dirty="0">
                <a:solidFill>
                  <a:schemeClr val="tx1"/>
                </a:solidFill>
                <a:latin typeface="Segoe UI"/>
                <a:cs typeface="Segoe UI"/>
              </a:rPr>
              <a:t>and</a:t>
            </a:r>
            <a:r>
              <a:rPr lang="en-US" sz="1050" dirty="0">
                <a:latin typeface="Segoe UI"/>
                <a:cs typeface="Segoe UI"/>
              </a:rPr>
              <a:t> a large national footprint, the pandemic has driven service delivery innovation and flexible solutions for serving our customers.  We made the following improvements or enhancements:</a:t>
            </a:r>
          </a:p>
          <a:p>
            <a:pPr>
              <a:lnSpc>
                <a:spcPct val="95000"/>
              </a:lnSpc>
              <a:spcAft>
                <a:spcPts val="600"/>
              </a:spcAft>
              <a:buSzPct val="75000"/>
            </a:pPr>
            <a:r>
              <a:rPr lang="en-US" sz="1050" dirty="0">
                <a:latin typeface="Segoe UI"/>
                <a:cs typeface="Segoe UI"/>
              </a:rPr>
              <a:t>Launched an online video </a:t>
            </a:r>
            <a:r>
              <a:rPr lang="en-US" sz="1050" dirty="0">
                <a:solidFill>
                  <a:schemeClr val="tx1"/>
                </a:solidFill>
                <a:latin typeface="Segoe UI"/>
                <a:cs typeface="Segoe UI"/>
              </a:rPr>
              <a:t>options</a:t>
            </a:r>
            <a:r>
              <a:rPr lang="en-US" sz="1050" dirty="0">
                <a:latin typeface="Segoe UI"/>
                <a:cs typeface="Segoe UI"/>
              </a:rPr>
              <a:t> for hearings conducted in our Office of Hearings Operations and for State Protection and Advocacy grantees conducting payee-monitoring reviews.</a:t>
            </a:r>
          </a:p>
          <a:p>
            <a:pPr>
              <a:lnSpc>
                <a:spcPct val="95000"/>
              </a:lnSpc>
              <a:spcAft>
                <a:spcPts val="600"/>
              </a:spcAft>
              <a:buSzPct val="75000"/>
            </a:pPr>
            <a:r>
              <a:rPr lang="en-US" sz="1050" dirty="0">
                <a:solidFill>
                  <a:schemeClr val="tx1"/>
                </a:solidFill>
                <a:latin typeface="Segoe UI"/>
                <a:cs typeface="Segoe UI"/>
              </a:rPr>
              <a:t>Enhanced our technology to support remote work capabilities.  For example, we increased our systems bandwidth to support an increased volume of remote users, and implemented a solution using our current telephone platforms to enable our 800 Number agents to serve customers remotely.</a:t>
            </a:r>
          </a:p>
          <a:p>
            <a:pPr>
              <a:lnSpc>
                <a:spcPct val="95000"/>
              </a:lnSpc>
              <a:spcAft>
                <a:spcPts val="600"/>
              </a:spcAft>
              <a:buSzPct val="75000"/>
            </a:pPr>
            <a:r>
              <a:rPr lang="en-US" sz="1050" dirty="0">
                <a:solidFill>
                  <a:schemeClr val="tx1"/>
                </a:solidFill>
                <a:latin typeface="Segoe UI"/>
                <a:cs typeface="Segoe UI"/>
              </a:rPr>
              <a:t>Digitized some paper processes and added online service options, like the Medicare Part B Supplemental Medical Coverage (Form CMS-40B) applications, which more than 300,000 seniors have used.</a:t>
            </a:r>
          </a:p>
          <a:p>
            <a:pPr>
              <a:lnSpc>
                <a:spcPct val="95000"/>
              </a:lnSpc>
              <a:spcAft>
                <a:spcPts val="600"/>
              </a:spcAft>
              <a:buSzPct val="75000"/>
            </a:pPr>
            <a:r>
              <a:rPr lang="en-US" sz="1050" dirty="0">
                <a:latin typeface="Segoe UI"/>
                <a:cs typeface="Segoe UI"/>
              </a:rPr>
              <a:t>Expanded the ability to sign and submit forms online; (i.e. SSA-455 Disability Update Report, SSA-1696 Appointment of Representative and CMS-40b Enrollment in Medicare).  </a:t>
            </a:r>
            <a:endParaRPr lang="en-US" sz="1050" dirty="0">
              <a:latin typeface="Segoe UI" panose="020B0502040204020203" pitchFamily="34" charset="0"/>
              <a:cs typeface="Segoe UI" panose="020B0502040204020203" pitchFamily="34" charset="0"/>
            </a:endParaRPr>
          </a:p>
          <a:p>
            <a:pPr>
              <a:lnSpc>
                <a:spcPct val="95000"/>
              </a:lnSpc>
              <a:spcAft>
                <a:spcPts val="600"/>
              </a:spcAft>
              <a:buSzPct val="75000"/>
            </a:pPr>
            <a:r>
              <a:rPr lang="en-US" sz="1050" dirty="0">
                <a:latin typeface="Segoe UI"/>
                <a:cs typeface="Segoe UI"/>
              </a:rPr>
              <a:t>Implemented a mobile process for visitors to check in for a scheduled field office appointment from a personal mobile device.  The new service also incorporates a COVID-19 screening page.</a:t>
            </a:r>
          </a:p>
          <a:p>
            <a:pPr>
              <a:lnSpc>
                <a:spcPct val="95000"/>
              </a:lnSpc>
              <a:spcAft>
                <a:spcPts val="600"/>
              </a:spcAft>
              <a:buSzPct val="75000"/>
            </a:pPr>
            <a:r>
              <a:rPr lang="en-US" sz="1050" dirty="0">
                <a:latin typeface="Segoe UI"/>
                <a:cs typeface="Segoe UI"/>
              </a:rPr>
              <a:t>Obtained laptops and cell phones for the DDSs to ensure continuity of the adjudication of initial and reconsideration level disability decisions.</a:t>
            </a: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117763"/>
            <a:ext cx="8375100" cy="470782"/>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HISP Equity Reflection</a:t>
            </a:r>
            <a:endParaRPr dirty="0">
              <a:solidFill>
                <a:srgbClr val="FF0000"/>
              </a:solidFill>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637036"/>
            <a:ext cx="7954644" cy="3983455"/>
          </a:xfrm>
          <a:prstGeom prst="rect">
            <a:avLst/>
          </a:prstGeom>
        </p:spPr>
        <p:txBody>
          <a:bodyPr spcFirstLastPara="1" wrap="square" lIns="91425" tIns="91425" rIns="91425" bIns="91425" anchor="t" anchorCtr="0">
            <a:normAutofit fontScale="55000" lnSpcReduction="20000"/>
          </a:bodyPr>
          <a:lstStyle/>
          <a:p>
            <a:pPr marL="114300" indent="0">
              <a:lnSpc>
                <a:spcPct val="134000"/>
              </a:lnSpc>
              <a:spcAft>
                <a:spcPts val="300"/>
              </a:spcAft>
              <a:buSzPct val="75000"/>
              <a:buNone/>
            </a:pPr>
            <a:r>
              <a:rPr lang="en-US" sz="16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lnSpc>
                <a:spcPct val="134000"/>
              </a:lnSpc>
              <a:spcAft>
                <a:spcPts val="600"/>
              </a:spcAft>
              <a:buSzPct val="75000"/>
              <a:buNone/>
            </a:pPr>
            <a:r>
              <a:rPr lang="en-US" sz="1700" dirty="0">
                <a:solidFill>
                  <a:schemeClr val="tx1"/>
                </a:solidFill>
                <a:latin typeface="Segoe UI" panose="020B0502040204020203" pitchFamily="34" charset="0"/>
                <a:cs typeface="Segoe UI" panose="020B0502040204020203" pitchFamily="34" charset="0"/>
              </a:rPr>
              <a:t>For more than 85 years, we have provided income protection.  We provide benefits to retirees, individuals with disabilities, and families that lose a wage-earner through the three programs we administer under the Social Security Act: the Old-Age and Survivors Insurance (OASI) program, the Disability Insurance (DI) program, and the Supplemental Security Income (SSI) program.  Almost 90 percent of seniors over the age of 65 receive Social Security benefits; each month we pay benefits to more than 70 million eligible individuals.  In addition to serving members of the public during major life events, we also provide Social Security number cards and track wages for those who pay into the trust fund. </a:t>
            </a:r>
          </a:p>
          <a:p>
            <a:pPr marL="114300" indent="0">
              <a:lnSpc>
                <a:spcPct val="134000"/>
              </a:lnSpc>
              <a:spcAft>
                <a:spcPts val="600"/>
              </a:spcAft>
              <a:buSzPct val="75000"/>
              <a:buNone/>
            </a:pPr>
            <a:r>
              <a:rPr lang="en-US" sz="16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lnSpc>
                <a:spcPct val="134000"/>
              </a:lnSpc>
              <a:spcAft>
                <a:spcPts val="600"/>
              </a:spcAft>
              <a:buSzPct val="75000"/>
              <a:buNone/>
            </a:pPr>
            <a:r>
              <a:rPr lang="en-US" sz="1700" dirty="0">
                <a:solidFill>
                  <a:schemeClr val="tx1"/>
                </a:solidFill>
                <a:latin typeface="Segoe UI" panose="020B0502040204020203" pitchFamily="34" charset="0"/>
                <a:cs typeface="Segoe UI" panose="020B0502040204020203" pitchFamily="34" charset="0"/>
              </a:rPr>
              <a:t>We are working to quantify the barriers faced by underserved communities in accessing our programs.  Research shows that underserved communities</a:t>
            </a:r>
            <a:r>
              <a:rPr lang="en-US" sz="1700" dirty="0">
                <a:solidFill>
                  <a:srgbClr val="FF0000"/>
                </a:solidFill>
                <a:latin typeface="Segoe UI" panose="020B0502040204020203" pitchFamily="34" charset="0"/>
                <a:cs typeface="Segoe UI" panose="020B0502040204020203" pitchFamily="34" charset="0"/>
              </a:rPr>
              <a:t> </a:t>
            </a:r>
            <a:r>
              <a:rPr lang="en-US" sz="1700" dirty="0">
                <a:solidFill>
                  <a:schemeClr val="tx1"/>
                </a:solidFill>
                <a:latin typeface="Segoe UI" panose="020B0502040204020203" pitchFamily="34" charset="0"/>
                <a:cs typeface="Segoe UI" panose="020B0502040204020203" pitchFamily="34" charset="0"/>
              </a:rPr>
              <a:t>face barriers that affect participation and eligibility in our programs, including, for example: technology and health care access, health care provisions, education, earnings, employment, criminal justice involvement, housing, internet access, savings, and banking.  We have little information on how program-specific barriers may affect participation, eligibility, and service delivery apart from those external factors. </a:t>
            </a:r>
          </a:p>
          <a:p>
            <a:pPr marL="114300" indent="0">
              <a:lnSpc>
                <a:spcPct val="134000"/>
              </a:lnSpc>
              <a:spcAft>
                <a:spcPts val="600"/>
              </a:spcAft>
              <a:buSzPct val="75000"/>
              <a:buNone/>
            </a:pPr>
            <a:r>
              <a:rPr lang="en-US" sz="1700" dirty="0">
                <a:solidFill>
                  <a:schemeClr val="tx1"/>
                </a:solidFill>
                <a:latin typeface="Segoe UI" panose="020B0502040204020203" pitchFamily="34" charset="0"/>
                <a:cs typeface="Segoe UI" panose="020B0502040204020203" pitchFamily="34" charset="0"/>
              </a:rPr>
              <a:t>Limitations on in-person services may pose a greater barrier for some individuals who lack stable housing, do not have reliable internet access, or have an insufficient understanding of program rules due to the complexity, as well as those who have mental health impairments and limited information provided in their native language.  We have engaged with third-party organizations to help us better serve these individuals. </a:t>
            </a:r>
          </a:p>
          <a:p>
            <a:pPr marL="114300" indent="0">
              <a:lnSpc>
                <a:spcPct val="134000"/>
              </a:lnSpc>
              <a:spcAft>
                <a:spcPts val="300"/>
              </a:spcAft>
              <a:buSzPct val="75000"/>
              <a:buNone/>
            </a:pPr>
            <a:r>
              <a:rPr lang="en-US" sz="16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lnSpc>
                <a:spcPct val="134000"/>
              </a:lnSpc>
              <a:buSzPct val="75000"/>
              <a:buNone/>
            </a:pPr>
            <a:r>
              <a:rPr lang="en-US" sz="1700" dirty="0">
                <a:latin typeface="Segoe UI" panose="020B0502040204020203" pitchFamily="34" charset="0"/>
                <a:cs typeface="Segoe UI" panose="020B0502040204020203" pitchFamily="34" charset="0"/>
              </a:rPr>
              <a:t>The primary knowledge gap is data on who is in an underserved community.  Our program data on race and ethnicity have several limitations, and we are working to both improve it and use as much as we can.  Data that </a:t>
            </a:r>
            <a:r>
              <a:rPr lang="en-US" sz="1700" dirty="0">
                <a:solidFill>
                  <a:schemeClr val="tx1"/>
                </a:solidFill>
                <a:latin typeface="Segoe UI" panose="020B0502040204020203" pitchFamily="34" charset="0"/>
                <a:cs typeface="Segoe UI" panose="020B0502040204020203" pitchFamily="34" charset="0"/>
              </a:rPr>
              <a:t>identify</a:t>
            </a:r>
            <a:r>
              <a:rPr lang="en-US" sz="1700" dirty="0">
                <a:latin typeface="Segoe UI" panose="020B0502040204020203" pitchFamily="34" charset="0"/>
                <a:cs typeface="Segoe UI" panose="020B0502040204020203" pitchFamily="34" charset="0"/>
              </a:rPr>
              <a:t> claimants and beneficiaries in other underserved communities (i.e., LGBTQ+, non-native English speakers, etc.) are even more scarce. </a:t>
            </a:r>
            <a:endParaRPr lang="en-US" sz="1400" strike="sngStrike"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974" y="91440"/>
            <a:ext cx="8375100" cy="314225"/>
          </a:xfrm>
        </p:spPr>
        <p:txBody>
          <a:bodyPr>
            <a:noAutofit/>
          </a:bodyPr>
          <a:lstStyle/>
          <a:p>
            <a:r>
              <a:rPr lang="en-US" sz="2000" dirty="0"/>
              <a:t>Our Service Commitments </a:t>
            </a:r>
          </a:p>
        </p:txBody>
      </p:sp>
      <p:sp>
        <p:nvSpPr>
          <p:cNvPr id="6" name="Text Placeholder 2"/>
          <p:cNvSpPr>
            <a:spLocks noGrp="1"/>
          </p:cNvSpPr>
          <p:nvPr>
            <p:ph type="body" idx="1"/>
          </p:nvPr>
        </p:nvSpPr>
        <p:spPr>
          <a:xfrm>
            <a:off x="193454" y="475631"/>
            <a:ext cx="8740139" cy="4667869"/>
          </a:xfrm>
        </p:spPr>
        <p:txBody>
          <a:bodyPr>
            <a:normAutofit lnSpcReduction="10000"/>
          </a:bodyPr>
          <a:lstStyle/>
          <a:p>
            <a:pPr marL="114300" indent="0">
              <a:spcAft>
                <a:spcPts val="300"/>
              </a:spcAft>
              <a:buNone/>
            </a:pPr>
            <a:r>
              <a:rPr lang="en-US" sz="1050" dirty="0">
                <a:solidFill>
                  <a:schemeClr val="tx1"/>
                </a:solidFill>
                <a:latin typeface="Segoe UI" panose="020B0502040204020203" pitchFamily="34" charset="0"/>
                <a:cs typeface="Segoe UI" panose="020B0502040204020203" pitchFamily="34" charset="0"/>
              </a:rPr>
              <a:t>As our country rebounds from a pandemic that has changed how we engage in our communities, the need for our services and benefits are dire, particularly for people facing barriers to access.  We are committed to identifying and addressing barriers that might prevent eligible individuals from participating in our programs.  Below are a few of our efforts to identify and address such barriers:</a:t>
            </a:r>
          </a:p>
          <a:p>
            <a:pPr marL="114300" indent="0">
              <a:spcAft>
                <a:spcPts val="300"/>
              </a:spcAft>
              <a:buNone/>
            </a:pPr>
            <a:r>
              <a:rPr lang="en-US" sz="1300" b="1" dirty="0">
                <a:solidFill>
                  <a:schemeClr val="tx1"/>
                </a:solidFill>
                <a:latin typeface="Segoe UI" panose="020B0502040204020203" pitchFamily="34" charset="0"/>
                <a:cs typeface="Segoe UI" panose="020B0502040204020203" pitchFamily="34" charset="0"/>
              </a:rPr>
              <a:t>Serving people facing barriers: Improving outreach, equitable access to programs and in-office service </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Established nearly 650 liaisons in field offices to serve as points of contact for organizations who are committed to helping us reach people facing barriers to our services.  We are providing each partner organization with training and resources to help them better assist their clients. </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Sent targeted outreach mailers to encourage OASI and DI beneficiaries who may also be eligible for SSI to apply.  Specifically, 200,000 such mailers were released between December 2020 – March 2021.  We plan to send 1.2 million mailers between June 2021 and June 2022.</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Prioritized Medicare enrollments and SSI claims for those in need of Medicaid to ensure ongoing access to healthcare for seniors, individuals who have limited income and resources</a:t>
            </a:r>
            <a:r>
              <a:rPr lang="en-US" sz="1050" dirty="0">
                <a:solidFill>
                  <a:srgbClr val="FF0000"/>
                </a:solidFill>
                <a:latin typeface="Segoe UI" panose="020B0502040204020203" pitchFamily="34" charset="0"/>
                <a:cs typeface="Segoe UI" panose="020B0502040204020203" pitchFamily="34" charset="0"/>
              </a:rPr>
              <a:t>,</a:t>
            </a:r>
            <a:r>
              <a:rPr lang="en-US" sz="1050" dirty="0">
                <a:solidFill>
                  <a:schemeClr val="tx1"/>
                </a:solidFill>
                <a:latin typeface="Segoe UI" panose="020B0502040204020203" pitchFamily="34" charset="0"/>
                <a:cs typeface="Segoe UI" panose="020B0502040204020203" pitchFamily="34" charset="0"/>
              </a:rPr>
              <a:t> and children with disabilities.</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Running paid digital advertisements in English and Spanish to promote SSI.</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Applying maximum flexibility when extending good cause provisions related to the timely filing of applications, as well as the submission of evidence, appeals, hearings, redeterminations, and continuing disability reviews. </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Organizing efforts to improve existing race and ethnicity data.  By FY 2023, we expect to use the enhanced data to quantify disparities and barriers, and to expand publication of statistics and research that use program data on race and ethnicity.</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Working on publishing statistics by race and ethnicity on disability beneficiaries.  By FY 2023, we expect to begin producing more precise estimates of disparities by race and ethnicity in the disability programs. </a:t>
            </a:r>
          </a:p>
          <a:p>
            <a:pPr>
              <a:spcAft>
                <a:spcPts val="300"/>
              </a:spcAft>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Promoting existing policies that enable benefit continuation throughout the administrative appeals process. </a:t>
            </a:r>
          </a:p>
          <a:p>
            <a:pPr>
              <a:buFont typeface="Arial" panose="020B0604020202020204" pitchFamily="34" charset="0"/>
              <a:buChar char="•"/>
            </a:pPr>
            <a:r>
              <a:rPr lang="en-US" sz="1050" dirty="0">
                <a:solidFill>
                  <a:schemeClr val="tx1"/>
                </a:solidFill>
                <a:latin typeface="Segoe UI" panose="020B0502040204020203" pitchFamily="34" charset="0"/>
                <a:cs typeface="Segoe UI" panose="020B0502040204020203" pitchFamily="34" charset="0"/>
              </a:rPr>
              <a:t>Offering the new Express Interview (EXI) option starting May 2021.  EXIs are brief interviews, generally 5-7 minutes in length, which allow eligible individuals to apply for an original or replacement Social Security Number (SSN) card and submit necessary evidence in person.  While this initiative is primarily intended to assist customers who need an SSN card, EXIs are also available for purposes of gathering evidence needed for processing claims and other workloads. </a:t>
            </a:r>
            <a:endParaRPr lang="en-US" sz="1050" strike="sngStrike" dirty="0">
              <a:solidFill>
                <a:srgbClr val="FF0000"/>
              </a:solidFill>
              <a:latin typeface="Segoe UI" panose="020B0502040204020203" pitchFamily="34" charset="0"/>
              <a:cs typeface="Segoe UI" panose="020B0502040204020203" pitchFamily="34" charset="0"/>
            </a:endParaRPr>
          </a:p>
        </p:txBody>
      </p:sp>
      <p:sp>
        <p:nvSpPr>
          <p:cNvPr id="4"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dirty="0"/>
          </a:p>
        </p:txBody>
      </p:sp>
    </p:spTree>
    <p:extLst>
      <p:ext uri="{BB962C8B-B14F-4D97-AF65-F5344CB8AC3E}">
        <p14:creationId xmlns:p14="http://schemas.microsoft.com/office/powerpoint/2010/main" val="3223022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99345"/>
            <a:ext cx="8375100" cy="572238"/>
          </a:xfrm>
          <a:prstGeom prst="rect">
            <a:avLst/>
          </a:prstGeom>
        </p:spPr>
        <p:txBody>
          <a:bodyPr spcFirstLastPara="1" wrap="square" lIns="91425" tIns="91425" rIns="91425" bIns="0" anchor="b" anchorCtr="0">
            <a:noAutofit/>
          </a:bodyPr>
          <a:lstStyle/>
          <a:p>
            <a:pPr lvl="0"/>
            <a:r>
              <a:rPr lang="en-US" sz="2000" dirty="0"/>
              <a:t>FY22-23 Commit to Action:  Improve the customer experience by reducing the Average Speed of Answer on the National 800 Number</a:t>
            </a:r>
            <a:endParaRPr sz="2000" dirty="0">
              <a:solidFill>
                <a:srgbClr val="FF0000"/>
              </a:solidFill>
            </a:endParaRPr>
          </a:p>
        </p:txBody>
      </p:sp>
      <p:sp>
        <p:nvSpPr>
          <p:cNvPr id="112" name="Google Shape;112;p21"/>
          <p:cNvSpPr txBox="1">
            <a:spLocks noGrp="1"/>
          </p:cNvSpPr>
          <p:nvPr>
            <p:ph type="sldNum" idx="12"/>
          </p:nvPr>
        </p:nvSpPr>
        <p:spPr>
          <a:xfrm flipV="1">
            <a:off x="6999316" y="3695591"/>
            <a:ext cx="473826" cy="1067601"/>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r>
              <a:rPr lang="en-US" dirty="0"/>
              <a:t>6</a:t>
            </a:r>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708753"/>
            <a:ext cx="8176531" cy="4341229"/>
          </a:xfrm>
          <a:prstGeom prst="rect">
            <a:avLst/>
          </a:prstGeom>
        </p:spPr>
        <p:txBody>
          <a:bodyPr spcFirstLastPara="1" wrap="square" lIns="91425" tIns="91425" rIns="91425" bIns="91425" anchor="t" anchorCtr="0">
            <a:noAutofit/>
          </a:bodyPr>
          <a:lstStyle/>
          <a:p>
            <a:pPr marL="114300" indent="0">
              <a:buSzPct val="75000"/>
              <a:buNone/>
            </a:pPr>
            <a:r>
              <a:rPr lang="en-US" sz="105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050" dirty="0">
                <a:latin typeface="Segoe UI" panose="020B0502040204020203" pitchFamily="34" charset="0"/>
                <a:cs typeface="Segoe UI" panose="020B0502040204020203" pitchFamily="34" charset="0"/>
              </a:rPr>
              <a:t>Our 800 Number handles over </a:t>
            </a:r>
            <a:r>
              <a:rPr lang="en-US" sz="1050" dirty="0">
                <a:solidFill>
                  <a:schemeClr val="tx1"/>
                </a:solidFill>
                <a:latin typeface="Segoe UI" panose="020B0502040204020203" pitchFamily="34" charset="0"/>
                <a:cs typeface="Segoe UI" panose="020B0502040204020203" pitchFamily="34" charset="0"/>
              </a:rPr>
              <a:t>33</a:t>
            </a:r>
            <a:r>
              <a:rPr lang="en-US" sz="1050" dirty="0">
                <a:latin typeface="Segoe UI" panose="020B0502040204020203" pitchFamily="34" charset="0"/>
                <a:cs typeface="Segoe UI" panose="020B0502040204020203" pitchFamily="34" charset="0"/>
              </a:rPr>
              <a:t> million calls each year.  </a:t>
            </a:r>
            <a:r>
              <a:rPr lang="en-US" sz="1050" dirty="0">
                <a:solidFill>
                  <a:schemeClr val="tx1"/>
                </a:solidFill>
                <a:latin typeface="Segoe UI" panose="020B0502040204020203" pitchFamily="34" charset="0"/>
                <a:cs typeface="Segoe UI" panose="020B0502040204020203" pitchFamily="34" charset="0"/>
              </a:rPr>
              <a:t>Our customers want accurate, efficient, and reliable service every time they interact with us.  </a:t>
            </a:r>
            <a:r>
              <a:rPr lang="en-US" sz="1050" dirty="0">
                <a:latin typeface="Segoe UI" panose="020B0502040204020203" pitchFamily="34" charset="0"/>
                <a:cs typeface="Segoe UI" panose="020B0502040204020203" pitchFamily="34" charset="0"/>
              </a:rPr>
              <a:t>Callers can conduct a variety of business transactions by speaking directly with an agent or through our 24-hour automated services, which include requesting benefit verification letters, ordering replacement Medicare cards, or obtaining claim status updates. </a:t>
            </a:r>
          </a:p>
          <a:p>
            <a:pPr marL="114300" indent="0">
              <a:buSzPct val="75000"/>
              <a:buNone/>
            </a:pPr>
            <a:endParaRPr lang="en-US" sz="105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50" b="1" dirty="0">
                <a:solidFill>
                  <a:srgbClr val="E42628"/>
                </a:solidFill>
                <a:latin typeface="Segoe UI" panose="020B0502040204020203" pitchFamily="34" charset="0"/>
                <a:cs typeface="Segoe UI" panose="020B0502040204020203" pitchFamily="34" charset="0"/>
              </a:rPr>
              <a:t>Why is this a priority? </a:t>
            </a:r>
          </a:p>
          <a:p>
            <a:pPr marL="114300" indent="0">
              <a:spcAft>
                <a:spcPts val="600"/>
              </a:spcAft>
              <a:buSzPct val="75000"/>
              <a:buNone/>
            </a:pPr>
            <a:r>
              <a:rPr lang="en-US" sz="1050" dirty="0">
                <a:solidFill>
                  <a:schemeClr val="tx1"/>
                </a:solidFill>
                <a:effectLst/>
                <a:latin typeface="Segoe UI" panose="020B0502040204020203" pitchFamily="34" charset="0"/>
                <a:cs typeface="Segoe UI" panose="020B0502040204020203" pitchFamily="34" charset="0"/>
              </a:rPr>
              <a:t>Customers who call our National 800 Number often experience lengthy wait times to speak to an agent.  In </a:t>
            </a:r>
            <a:r>
              <a:rPr lang="en-US" sz="1050" dirty="0">
                <a:solidFill>
                  <a:schemeClr val="tx1"/>
                </a:solidFill>
                <a:latin typeface="Segoe UI" panose="020B0502040204020203" pitchFamily="34" charset="0"/>
                <a:cs typeface="Segoe UI" panose="020B0502040204020203" pitchFamily="34" charset="0"/>
              </a:rPr>
              <a:t>FY 2019, our Average Speed to Answer (ASA) peaked in October with our callers waiting an average of almost 40 minutes to speak with an agent. </a:t>
            </a:r>
            <a:r>
              <a:rPr lang="en-US" sz="1050" dirty="0">
                <a:solidFill>
                  <a:srgbClr val="FF0000"/>
                </a:solidFill>
                <a:latin typeface="Segoe UI" panose="020B0502040204020203" pitchFamily="34" charset="0"/>
                <a:cs typeface="Segoe UI" panose="020B0502040204020203" pitchFamily="34" charset="0"/>
              </a:rPr>
              <a:t> </a:t>
            </a:r>
            <a:r>
              <a:rPr lang="en-US" sz="1050" dirty="0">
                <a:solidFill>
                  <a:schemeClr val="tx1"/>
                </a:solidFill>
                <a:latin typeface="Segoe UI" panose="020B0502040204020203" pitchFamily="34" charset="0"/>
                <a:cs typeface="Segoe UI" panose="020B0502040204020203" pitchFamily="34" charset="0"/>
              </a:rPr>
              <a:t>While we diligently worked to improve these service indicators in FYs 2020 and 2021, the COVID-19 pandemic slowed our progress (see data on slides 7 and 8).  As of June 2021, the fiscal year-to-date ASA is 15 minutes, matching the FY 2021 target of 15 minutes.  For the same period, the fiscal year-to-date Agent Busy Rate (ABR) is 0.3 percent, and currently below the FY 2021 target of 2.0 percent.</a:t>
            </a:r>
          </a:p>
          <a:p>
            <a:pPr marL="114300" indent="0">
              <a:buSzPct val="75000"/>
              <a:buNone/>
            </a:pPr>
            <a:endParaRPr lang="en-US" sz="200" dirty="0">
              <a:solidFill>
                <a:srgbClr val="FF0000"/>
              </a:solidFill>
              <a:latin typeface="Segoe UI" panose="020B0502040204020203" pitchFamily="34" charset="0"/>
              <a:cs typeface="Segoe UI" panose="020B0502040204020203" pitchFamily="34" charset="0"/>
            </a:endParaRPr>
          </a:p>
          <a:p>
            <a:pPr marL="114300" indent="0">
              <a:buSzPct val="75000"/>
              <a:buNone/>
            </a:pPr>
            <a:r>
              <a:rPr lang="en-US" sz="1050" dirty="0">
                <a:solidFill>
                  <a:schemeClr val="tx1"/>
                </a:solidFill>
                <a:latin typeface="Segoe UI" panose="020B0502040204020203" pitchFamily="34" charset="0"/>
                <a:cs typeface="Segoe UI" panose="020B0502040204020203" pitchFamily="34" charset="0"/>
              </a:rPr>
              <a:t>We are highlighting our commitment to “Improve the customer experience by reducing the Average Speed of Answer on the National 800 Number” as an Agency Priority Goal in FYs 2022-2023. </a:t>
            </a:r>
          </a:p>
          <a:p>
            <a:pPr marL="114300" indent="0">
              <a:buSzPct val="75000"/>
              <a:buNone/>
            </a:pPr>
            <a:endParaRPr lang="en-US" sz="105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5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050" dirty="0">
                <a:latin typeface="Segoe UI" panose="020B0502040204020203" pitchFamily="34" charset="0"/>
                <a:cs typeface="Segoe UI" panose="020B0502040204020203" pitchFamily="34" charset="0"/>
              </a:rPr>
              <a:t>Deputy Commissioner for Operations</a:t>
            </a:r>
          </a:p>
          <a:p>
            <a:pPr marL="114300" indent="0">
              <a:buSzPct val="75000"/>
              <a:buNone/>
            </a:pPr>
            <a:endParaRPr lang="en-US" sz="95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99345"/>
            <a:ext cx="8375100" cy="572238"/>
          </a:xfrm>
          <a:prstGeom prst="rect">
            <a:avLst/>
          </a:prstGeom>
        </p:spPr>
        <p:txBody>
          <a:bodyPr spcFirstLastPara="1" wrap="square" lIns="91425" tIns="91425" rIns="91425" bIns="0" anchor="b" anchorCtr="0">
            <a:noAutofit/>
          </a:bodyPr>
          <a:lstStyle/>
          <a:p>
            <a:pPr lvl="0"/>
            <a:r>
              <a:rPr lang="en-US" sz="2000" dirty="0"/>
              <a:t>FY22-23 Commit to Action:  Improve the customer experience by reducing the Average Speed of Answer on the National 800 Number</a:t>
            </a:r>
            <a:endParaRPr sz="2000" dirty="0">
              <a:solidFill>
                <a:srgbClr val="FF0000"/>
              </a:solidFill>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r>
              <a:rPr lang="en-US" dirty="0"/>
              <a:t>7</a:t>
            </a:r>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602673"/>
            <a:ext cx="8176531" cy="4024745"/>
          </a:xfrm>
          <a:prstGeom prst="rect">
            <a:avLst/>
          </a:prstGeom>
        </p:spPr>
        <p:txBody>
          <a:bodyPr spcFirstLastPara="1" wrap="square" lIns="91425" tIns="91425" rIns="91425" bIns="91425" anchor="t" anchorCtr="0">
            <a:noAutofit/>
          </a:bodyPr>
          <a:lstStyle/>
          <a:p>
            <a:pPr marL="114300" indent="0">
              <a:spcBef>
                <a:spcPts val="600"/>
              </a:spcBef>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spcAft>
                <a:spcPts val="600"/>
              </a:spcAft>
              <a:buSzPct val="75000"/>
              <a:buNone/>
            </a:pPr>
            <a:r>
              <a:rPr lang="en-US" sz="900" dirty="0">
                <a:latin typeface="Segoe UI" panose="020B0502040204020203" pitchFamily="34" charset="0"/>
                <a:cs typeface="Segoe UI" panose="020B0502040204020203" pitchFamily="34" charset="0"/>
              </a:rPr>
              <a:t>By the end of FY 2022, we expect to reduce average wait times to 12 minutes and handle 36 million calls.  We also plan to reduce the </a:t>
            </a:r>
            <a:r>
              <a:rPr lang="en-US" sz="900" dirty="0">
                <a:solidFill>
                  <a:schemeClr val="tx1"/>
                </a:solidFill>
                <a:latin typeface="Segoe UI" panose="020B0502040204020203" pitchFamily="34" charset="0"/>
                <a:cs typeface="Segoe UI" panose="020B0502040204020203" pitchFamily="34" charset="0"/>
              </a:rPr>
              <a:t>ABR</a:t>
            </a:r>
            <a:r>
              <a:rPr lang="en-US" sz="900" dirty="0">
                <a:solidFill>
                  <a:srgbClr val="FF0000"/>
                </a:solidFill>
                <a:latin typeface="Segoe UI" panose="020B0502040204020203" pitchFamily="34" charset="0"/>
                <a:cs typeface="Segoe UI" panose="020B0502040204020203" pitchFamily="34" charset="0"/>
              </a:rPr>
              <a:t> </a:t>
            </a:r>
            <a:r>
              <a:rPr lang="en-US" sz="900" dirty="0">
                <a:latin typeface="Segoe UI" panose="020B0502040204020203" pitchFamily="34" charset="0"/>
                <a:cs typeface="Segoe UI" panose="020B0502040204020203" pitchFamily="34" charset="0"/>
              </a:rPr>
              <a:t>to 1 percent.  </a:t>
            </a:r>
            <a:r>
              <a:rPr lang="en-US" sz="900" dirty="0">
                <a:solidFill>
                  <a:schemeClr val="tx1"/>
                </a:solidFill>
                <a:latin typeface="Segoe UI" panose="020B0502040204020203" pitchFamily="34" charset="0"/>
                <a:cs typeface="Segoe UI" panose="020B0502040204020203" pitchFamily="34" charset="0"/>
              </a:rPr>
              <a:t>These goals are </a:t>
            </a:r>
            <a:r>
              <a:rPr lang="en-US" sz="900" dirty="0">
                <a:latin typeface="Segoe UI" panose="020B0502040204020203" pitchFamily="34" charset="0"/>
                <a:cs typeface="Segoe UI" panose="020B0502040204020203" pitchFamily="34" charset="0"/>
              </a:rPr>
              <a:t>subject to change based on our FY 2022 appropriation.  Please see our FYs 2022-2023 Agency Priority Goal Action Plan for more details.</a:t>
            </a:r>
          </a:p>
          <a:p>
            <a:pPr marL="114300" indent="0">
              <a:buSzPct val="75000"/>
              <a:buNone/>
            </a:pPr>
            <a:r>
              <a:rPr lang="en-US" sz="900" dirty="0">
                <a:latin typeface="Segoe UI" panose="020B0502040204020203" pitchFamily="34" charset="0"/>
                <a:cs typeface="Segoe UI" panose="020B0502040204020203" pitchFamily="34" charset="0"/>
              </a:rPr>
              <a:t>We are implementing our Next Generation Telephony Project (NGTP) to improve our telephone service across the agency.  NGTP will replace our three current telephone systems with a single platform to </a:t>
            </a:r>
            <a:r>
              <a:rPr lang="en-US" sz="900" dirty="0">
                <a:solidFill>
                  <a:schemeClr val="tx1"/>
                </a:solidFill>
                <a:latin typeface="Segoe UI" panose="020B0502040204020203" pitchFamily="34" charset="0"/>
                <a:cs typeface="Segoe UI" panose="020B0502040204020203" pitchFamily="34" charset="0"/>
              </a:rPr>
              <a:t>integrate </a:t>
            </a:r>
            <a:r>
              <a:rPr lang="en-US" sz="900" dirty="0">
                <a:latin typeface="Segoe UI" panose="020B0502040204020203" pitchFamily="34" charset="0"/>
                <a:cs typeface="Segoe UI" panose="020B0502040204020203" pitchFamily="34" charset="0"/>
              </a:rPr>
              <a:t>modernized telecommunications technology.  We expect the single platform phone system will operate more efficiently than our current platforms.  NGTP will provide callers with additional information and options to improve their experience, including providing expected wait times and scheduled callbacks, which will reduce the wait time to speak with an agent.  It will also include automated options for inquiries regarding Medicare replacement cards, 1099s, and claim status.  Additionally, NGTP will help us to streamline and enhance our training for new hires, which will allow our employees to begin handling calls earlier.  We have developed a robust program for measuring performance and communicating expectations, which NGTP will support.  We plan to transition to the new system within the next year and then incorporate new features. </a:t>
            </a:r>
          </a:p>
          <a:p>
            <a:pPr marL="114300" indent="0">
              <a:buSzPct val="75000"/>
              <a:buNone/>
            </a:pPr>
            <a:endParaRPr lang="en-US" sz="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in Fiscal Year 2023 (Oct. 1, ‘22 – Sept. 30, ’23)?</a:t>
            </a:r>
          </a:p>
          <a:p>
            <a:pPr marL="114300" indent="0">
              <a:buSzPct val="75000"/>
              <a:buNone/>
            </a:pPr>
            <a:r>
              <a:rPr lang="en-US" sz="900" dirty="0">
                <a:latin typeface="Segoe UI" panose="020B0502040204020203" pitchFamily="34" charset="0"/>
                <a:cs typeface="Segoe UI" panose="020B0502040204020203" pitchFamily="34" charset="0"/>
              </a:rPr>
              <a:t>The ASA and ABR targets are subject to change based on the FY 2023 President’s budget.  Please see our FYs 2022-2023 Agency Priority Goal Action Plan on Performance.gov.</a:t>
            </a:r>
          </a:p>
          <a:p>
            <a:pPr marL="114300" indent="0">
              <a:buSzPct val="75000"/>
              <a:buNone/>
            </a:pPr>
            <a:endParaRPr lang="en-US" sz="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spcAft>
                <a:spcPts val="600"/>
              </a:spcAft>
              <a:buSzPct val="75000"/>
              <a:buNone/>
            </a:pPr>
            <a:r>
              <a:rPr lang="en-US" sz="900" dirty="0">
                <a:latin typeface="Segoe UI" panose="020B0502040204020203" pitchFamily="34" charset="0"/>
                <a:cs typeface="Segoe UI" panose="020B0502040204020203" pitchFamily="34" charset="0"/>
              </a:rPr>
              <a:t>We will routinely monitor the average wait time and busy rate service indicators and report to the public through our quarterly APG progress updates.   </a:t>
            </a:r>
          </a:p>
          <a:p>
            <a:pPr marL="114300" indent="0">
              <a:buSzPct val="75000"/>
              <a:buNone/>
            </a:pPr>
            <a:r>
              <a:rPr lang="en-US" sz="900" dirty="0">
                <a:latin typeface="Segoe UI" panose="020B0502040204020203" pitchFamily="34" charset="0"/>
                <a:cs typeface="Segoe UI" panose="020B0502040204020203" pitchFamily="34" charset="0"/>
              </a:rPr>
              <a:t>We will review customer feedback for the National 800 Number to ensure we are providing service within the established target timeframes and to determine if business process adjustments or additional NGTP enhancements are necessary to improve our customers’ experience.</a:t>
            </a:r>
          </a:p>
          <a:p>
            <a:pPr marL="114300" indent="0">
              <a:buSzPct val="75000"/>
              <a:buNone/>
            </a:pPr>
            <a:endParaRPr lang="en-US" sz="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900" dirty="0">
                <a:latin typeface="Segoe UI" panose="020B0502040204020203" pitchFamily="34" charset="0"/>
                <a:cs typeface="Segoe UI" panose="020B0502040204020203" pitchFamily="34" charset="0"/>
              </a:rPr>
              <a:t>A stable NGTP infrastructure</a:t>
            </a:r>
          </a:p>
          <a:p>
            <a:pPr>
              <a:buSzPct val="75000"/>
            </a:pPr>
            <a:r>
              <a:rPr lang="en-US" sz="900" dirty="0">
                <a:latin typeface="Segoe UI" panose="020B0502040204020203" pitchFamily="34" charset="0"/>
                <a:cs typeface="Segoe UI" panose="020B0502040204020203" pitchFamily="34" charset="0"/>
              </a:rPr>
              <a:t>Time, proper staffing, and resources to train our 800 Number Agents to use NGTP</a:t>
            </a:r>
          </a:p>
          <a:p>
            <a:pPr>
              <a:buSzPct val="75000"/>
            </a:pPr>
            <a:r>
              <a:rPr lang="en-US" sz="900" dirty="0">
                <a:latin typeface="Segoe UI" panose="020B0502040204020203" pitchFamily="34" charset="0"/>
                <a:cs typeface="Segoe UI" panose="020B0502040204020203" pitchFamily="34" charset="0"/>
              </a:rPr>
              <a:t>Customer feedback </a:t>
            </a:r>
          </a:p>
        </p:txBody>
      </p:sp>
    </p:spTree>
    <p:extLst>
      <p:ext uri="{BB962C8B-B14F-4D97-AF65-F5344CB8AC3E}">
        <p14:creationId xmlns:p14="http://schemas.microsoft.com/office/powerpoint/2010/main" val="217712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dirty="0"/>
          </a:p>
        </p:txBody>
      </p:sp>
      <p:pic>
        <p:nvPicPr>
          <p:cNvPr id="2" name="Picture 1"/>
          <p:cNvPicPr>
            <a:picLocks noChangeAspect="1"/>
          </p:cNvPicPr>
          <p:nvPr/>
        </p:nvPicPr>
        <p:blipFill>
          <a:blip r:embed="rId2"/>
          <a:stretch>
            <a:fillRect/>
          </a:stretch>
        </p:blipFill>
        <p:spPr>
          <a:xfrm>
            <a:off x="773863" y="166688"/>
            <a:ext cx="7596274" cy="4383404"/>
          </a:xfrm>
          <a:prstGeom prst="rect">
            <a:avLst/>
          </a:prstGeom>
        </p:spPr>
      </p:pic>
    </p:spTree>
    <p:extLst>
      <p:ext uri="{BB962C8B-B14F-4D97-AF65-F5344CB8AC3E}">
        <p14:creationId xmlns:p14="http://schemas.microsoft.com/office/powerpoint/2010/main" val="380657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dirty="0"/>
          </a:p>
        </p:txBody>
      </p:sp>
      <p:pic>
        <p:nvPicPr>
          <p:cNvPr id="2" name="Picture 1"/>
          <p:cNvPicPr>
            <a:picLocks noChangeAspect="1"/>
          </p:cNvPicPr>
          <p:nvPr/>
        </p:nvPicPr>
        <p:blipFill>
          <a:blip r:embed="rId2"/>
          <a:stretch>
            <a:fillRect/>
          </a:stretch>
        </p:blipFill>
        <p:spPr>
          <a:xfrm>
            <a:off x="778466" y="212421"/>
            <a:ext cx="7344164" cy="4359579"/>
          </a:xfrm>
          <a:prstGeom prst="rect">
            <a:avLst/>
          </a:prstGeom>
        </p:spPr>
      </p:pic>
    </p:spTree>
    <p:extLst>
      <p:ext uri="{BB962C8B-B14F-4D97-AF65-F5344CB8AC3E}">
        <p14:creationId xmlns:p14="http://schemas.microsoft.com/office/powerpoint/2010/main" val="364780393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85D8907460F1E24C88537DE3D7102885" ma:contentTypeVersion="6" ma:contentTypeDescription="Create a new document." ma:contentTypeScope="" ma:versionID="401482392949fae7f8f4d9e7fda45e2b">
  <xsd:schema xmlns:xsd="http://www.w3.org/2001/XMLSchema" xmlns:xs="http://www.w3.org/2001/XMLSchema" xmlns:p="http://schemas.microsoft.com/office/2006/metadata/properties" xmlns:ns1="http://schemas.microsoft.com/sharepoint/v3" xmlns:ns2="a1e6f70a-b31b-4c2e-975a-8d152a6bbce7" xmlns:ns3="056bf718-bcef-4c36-accb-e72b18330813" targetNamespace="http://schemas.microsoft.com/office/2006/metadata/properties" ma:root="true" ma:fieldsID="9fb4eb8850e716297fd460a294ff6bcc" ns1:_="" ns2:_="" ns3:_="">
    <xsd:import namespace="http://schemas.microsoft.com/sharepoint/v3"/>
    <xsd:import namespace="a1e6f70a-b31b-4c2e-975a-8d152a6bbce7"/>
    <xsd:import namespace="056bf718-bcef-4c36-accb-e72b18330813"/>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3:_dlc_DocId" minOccurs="0"/>
                <xsd:element ref="ns3:_dlc_DocIdUrl" minOccurs="0"/>
                <xsd:element ref="ns3:_dlc_DocIdPersistId"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e6f70a-b31b-4c2e-975a-8d152a6bbce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6bf718-bcef-4c36-accb-e72b18330813" elementFormDefault="qualified">
    <xsd:import namespace="http://schemas.microsoft.com/office/2006/documentManagement/types"/>
    <xsd:import namespace="http://schemas.microsoft.com/office/infopath/2007/PartnerControls"/>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056bf718-bcef-4c36-accb-e72b18330813">YS46PF72WJAT-1138378165-73</_dlc_DocId>
    <_dlc_DocIdUrl xmlns="056bf718-bcef-4c36-accb-e72b18330813">
      <Url>https://socialsecuritygov.sharepoint.com/sites/Project-41fa8/_layouts/15/DocIdRedir.aspx?ID=YS46PF72WJAT-1138378165-73</Url>
      <Description>YS46PF72WJAT-1138378165-73</Description>
    </_dlc_DocIdUrl>
  </documentManagement>
</p:properties>
</file>

<file path=customXml/itemProps1.xml><?xml version="1.0" encoding="utf-8"?>
<ds:datastoreItem xmlns:ds="http://schemas.openxmlformats.org/officeDocument/2006/customXml" ds:itemID="{BDAB700B-A545-493A-9930-A4B50720D221}">
  <ds:schemaRefs>
    <ds:schemaRef ds:uri="http://schemas.microsoft.com/sharepoint/v3/contenttype/forms"/>
  </ds:schemaRefs>
</ds:datastoreItem>
</file>

<file path=customXml/itemProps2.xml><?xml version="1.0" encoding="utf-8"?>
<ds:datastoreItem xmlns:ds="http://schemas.openxmlformats.org/officeDocument/2006/customXml" ds:itemID="{C904631D-E0AC-4D1D-9FF3-BC32E3D38771}">
  <ds:schemaRefs>
    <ds:schemaRef ds:uri="http://schemas.microsoft.com/sharepoint/events"/>
  </ds:schemaRefs>
</ds:datastoreItem>
</file>

<file path=customXml/itemProps3.xml><?xml version="1.0" encoding="utf-8"?>
<ds:datastoreItem xmlns:ds="http://schemas.openxmlformats.org/officeDocument/2006/customXml" ds:itemID="{FDB9EEE2-9706-4306-A3A8-F62FBE59671B}">
  <ds:schemaRefs>
    <ds:schemaRef ds:uri="056bf718-bcef-4c36-accb-e72b18330813"/>
    <ds:schemaRef ds:uri="a1e6f70a-b31b-4c2e-975a-8d152a6bbce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9B28D536-DEE4-4734-A72C-D2FE26AABC40}">
  <ds:schemaRefs>
    <ds:schemaRef ds:uri="056bf718-bcef-4c36-accb-e72b18330813"/>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microsoft.com/sharepoint/v3"/>
    <ds:schemaRef ds:uri="a1e6f70a-b31b-4c2e-975a-8d152a6bbce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2418</TotalTime>
  <Words>3965</Words>
  <Application>Microsoft Office PowerPoint</Application>
  <PresentationFormat>On-screen Show (16:9)</PresentationFormat>
  <Paragraphs>186</Paragraphs>
  <Slides>15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Public Sans</vt:lpstr>
      <vt:lpstr>Arial</vt:lpstr>
      <vt:lpstr>Courier New</vt:lpstr>
      <vt:lpstr>Times New Roman</vt:lpstr>
      <vt:lpstr>Public Sans Thin</vt:lpstr>
      <vt:lpstr>Segoe UI</vt:lpstr>
      <vt:lpstr>Georgia</vt:lpstr>
      <vt:lpstr>Simple Light</vt:lpstr>
      <vt:lpstr>FY23 CX Action Plan Social Security Administration </vt:lpstr>
      <vt:lpstr>FY21 Capacity Assessment Reflection Summary</vt:lpstr>
      <vt:lpstr>Adapting Service During a Global Pandemic</vt:lpstr>
      <vt:lpstr>HISP Equity Reflection</vt:lpstr>
      <vt:lpstr>Our Service Commitments </vt:lpstr>
      <vt:lpstr>FY22-23 Commit to Action:  Improve the customer experience by reducing the Average Speed of Answer on the National 800 Number</vt:lpstr>
      <vt:lpstr>FY22-23 Commit to Action:  Improve the customer experience by reducing the Average Speed of Answer on the National 800 Number</vt:lpstr>
      <vt:lpstr>PowerPoint Presentation</vt:lpstr>
      <vt:lpstr>PowerPoint Presentation</vt:lpstr>
      <vt:lpstr>PowerPoint Presentation</vt:lpstr>
      <vt:lpstr>FY22-23 Commit to Action:  Redesign SSA.gov to improve user experience</vt:lpstr>
      <vt:lpstr>FY22 Action Update:  Establish Enterprise Voice of Customer (VoC) Feedback Collection</vt:lpstr>
      <vt:lpstr>FY23 Commit to Action:  Establish Employee Experience (EX) Feedback Collection</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104</cp:revision>
  <dcterms:modified xsi:type="dcterms:W3CDTF">2022-01-28T15:24:14Z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1067722808</vt:i4>
  </property>
  <property fmtid="{D5CDD505-2E9C-101B-9397-08002B2CF9AE}" pid="3" name="_NewReviewCycle">
    <vt:lpwstr/>
  </property>
  <property fmtid="{D5CDD505-2E9C-101B-9397-08002B2CF9AE}" pid="4" name="_EmailSubject">
    <vt:lpwstr>Approved for release: Fiscal Year 2023 CX Action Plan </vt:lpwstr>
  </property>
  <property fmtid="{D5CDD505-2E9C-101B-9397-08002B2CF9AE}" pid="5" name="_AuthorEmail">
    <vt:lpwstr>Fran.Huber@ssa.gov</vt:lpwstr>
  </property>
  <property fmtid="{D5CDD505-2E9C-101B-9397-08002B2CF9AE}" pid="6" name="_AuthorEmailDisplayName">
    <vt:lpwstr>Huber, Fran</vt:lpwstr>
  </property>
  <property fmtid="{D5CDD505-2E9C-101B-9397-08002B2CF9AE}" pid="7" name="_PreviousAdHocReviewCycleID">
    <vt:i4>-394931234</vt:i4>
  </property>
  <property fmtid="{D5CDD505-2E9C-101B-9397-08002B2CF9AE}" pid="8" name="ContentTypeId">
    <vt:lpwstr>0x01010085D8907460F1E24C88537DE3D7102885</vt:lpwstr>
  </property>
  <property fmtid="{D5CDD505-2E9C-101B-9397-08002B2CF9AE}" pid="9" name="_dlc_DocIdItemGuid">
    <vt:lpwstr>1132a580-7d56-4322-a8d5-fa4e9b6bd204</vt:lpwstr>
  </property>
  <property fmtid="{D5CDD505-2E9C-101B-9397-08002B2CF9AE}" pid="10" name="MSIP_Label_ea60d57e-af5b-4752-ac57-3e4f28ca11dc_Enabled">
    <vt:lpwstr>true</vt:lpwstr>
  </property>
  <property fmtid="{D5CDD505-2E9C-101B-9397-08002B2CF9AE}" pid="11" name="MSIP_Label_ea60d57e-af5b-4752-ac57-3e4f28ca11dc_SetDate">
    <vt:lpwstr>2022-01-07T21:32:35Z</vt:lpwstr>
  </property>
  <property fmtid="{D5CDD505-2E9C-101B-9397-08002B2CF9AE}" pid="12" name="MSIP_Label_ea60d57e-af5b-4752-ac57-3e4f28ca11dc_Method">
    <vt:lpwstr>Standard</vt:lpwstr>
  </property>
  <property fmtid="{D5CDD505-2E9C-101B-9397-08002B2CF9AE}" pid="13" name="MSIP_Label_ea60d57e-af5b-4752-ac57-3e4f28ca11dc_Name">
    <vt:lpwstr>ea60d57e-af5b-4752-ac57-3e4f28ca11dc</vt:lpwstr>
  </property>
  <property fmtid="{D5CDD505-2E9C-101B-9397-08002B2CF9AE}" pid="14" name="MSIP_Label_ea60d57e-af5b-4752-ac57-3e4f28ca11dc_SiteId">
    <vt:lpwstr>36da45f1-dd2c-4d1f-af13-5abe46b99921</vt:lpwstr>
  </property>
  <property fmtid="{D5CDD505-2E9C-101B-9397-08002B2CF9AE}" pid="15" name="MSIP_Label_ea60d57e-af5b-4752-ac57-3e4f28ca11dc_ActionId">
    <vt:lpwstr>b25dbc46-df00-48e9-a6d1-93d99c5a852e</vt:lpwstr>
  </property>
  <property fmtid="{D5CDD505-2E9C-101B-9397-08002B2CF9AE}" pid="16" name="MSIP_Label_ea60d57e-af5b-4752-ac57-3e4f28ca11dc_ContentBits">
    <vt:lpwstr>0</vt:lpwstr>
  </property>
</Properties>
</file>