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3"/>
  </p:notesMasterIdLst>
  <p:sldIdLst>
    <p:sldId id="256" r:id="rId2"/>
    <p:sldId id="292" r:id="rId3"/>
    <p:sldId id="293" r:id="rId4"/>
    <p:sldId id="294" r:id="rId5"/>
    <p:sldId id="297" r:id="rId6"/>
    <p:sldId id="295" r:id="rId7"/>
    <p:sldId id="298" r:id="rId8"/>
    <p:sldId id="296" r:id="rId9"/>
    <p:sldId id="299" r:id="rId10"/>
    <p:sldId id="301" r:id="rId11"/>
    <p:sldId id="325" r:id="rId12"/>
  </p:sldIdLst>
  <p:sldSz cx="9144000" cy="5143500" type="screen16x9"/>
  <p:notesSz cx="6858000" cy="9144000"/>
  <p:embeddedFontLst>
    <p:embeddedFont>
      <p:font typeface="Public Sans" panose="020B0604020202020204" charset="0"/>
      <p:regular r:id="rId14"/>
      <p:bold r:id="rId15"/>
      <p:italic r:id="rId16"/>
      <p:boldItalic r:id="rId17"/>
    </p:embeddedFont>
    <p:embeddedFont>
      <p:font typeface="Public Sans Thin" panose="020B0604020202020204" charset="0"/>
      <p:regular r:id="rId18"/>
      <p:bold r:id="rId19"/>
      <p:italic r:id="rId20"/>
      <p:boldItalic r:id="rId21"/>
    </p:embeddedFont>
    <p:embeddedFont>
      <p:font typeface="Segoe UI" panose="020B0502040204020203"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Hannas John T" initials="HJT" lastIdx="4" clrIdx="1">
    <p:extLst>
      <p:ext uri="{19B8F6BF-5375-455C-9EA6-DF929625EA0E}">
        <p15:presenceInfo xmlns:p15="http://schemas.microsoft.com/office/powerpoint/2012/main" userId="S::TXMKB@ds.irsnet.gov::da2eb3ee-f683-4380-9868-2df7d34a83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6357" autoAdjust="0"/>
  </p:normalViewPr>
  <p:slideViewPr>
    <p:cSldViewPr snapToGrid="0">
      <p:cViewPr>
        <p:scale>
          <a:sx n="49" d="100"/>
          <a:sy n="49" d="100"/>
        </p:scale>
        <p:origin x="836" y="3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82672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22967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6274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09537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irs.gov/newsroom/irs-expands-help-to-taxpayers-in-multiple-languages-with-new-forms-communication-preferences#:~:text=Many%20pages%20on%20IRS.gov,and%20Chinese%20%E2%88%92%20Simplified%20and%20Traditiona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Internal Revenue Service</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the Treasury</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47500" lnSpcReduction="20000"/>
          </a:bodyPr>
          <a:lstStyle/>
          <a:p>
            <a:pPr marL="114300" indent="0" fontAlgn="base">
              <a:buNone/>
            </a:pPr>
            <a:r>
              <a:rPr lang="en-US" sz="2000" b="1" dirty="0">
                <a:solidFill>
                  <a:srgbClr val="FF0000"/>
                </a:solidFill>
                <a:latin typeface="Segoe UI" panose="020B0502040204020203" pitchFamily="34" charset="0"/>
                <a:cs typeface="Segoe UI" panose="020B0502040204020203" pitchFamily="34" charset="0"/>
              </a:rPr>
              <a:t>On December 13</a:t>
            </a:r>
            <a:r>
              <a:rPr lang="en-US" sz="2000" b="1" baseline="30000" dirty="0">
                <a:solidFill>
                  <a:srgbClr val="FF0000"/>
                </a:solidFill>
                <a:latin typeface="Segoe UI" panose="020B0502040204020203" pitchFamily="34" charset="0"/>
                <a:cs typeface="Segoe UI" panose="020B0502040204020203" pitchFamily="34" charset="0"/>
              </a:rPr>
              <a:t>th</a:t>
            </a:r>
            <a:r>
              <a:rPr lang="en-US" sz="20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20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20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20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2000" b="1" dirty="0">
                <a:solidFill>
                  <a:srgbClr val="FF0000"/>
                </a:solidFill>
                <a:latin typeface="Segoe UI" panose="020B0502040204020203" pitchFamily="34" charset="0"/>
                <a:cs typeface="Segoe UI" panose="020B0502040204020203" pitchFamily="34" charset="0"/>
              </a:rPr>
              <a:t>For IRS, EO 14058 commitments include: </a:t>
            </a:r>
          </a:p>
          <a:p>
            <a:pPr marL="114300" indent="0" rtl="0" fontAlgn="base">
              <a:spcBef>
                <a:spcPts val="0"/>
              </a:spcBef>
              <a:spcAft>
                <a:spcPts val="0"/>
              </a:spcAft>
              <a:buNone/>
            </a:pPr>
            <a:endParaRPr lang="en-US"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2400" dirty="0">
                <a:solidFill>
                  <a:srgbClr val="000000"/>
                </a:solidFill>
              </a:rPr>
              <a:t>D</a:t>
            </a:r>
            <a:r>
              <a:rPr lang="en-US" sz="2400" b="0" i="0" dirty="0">
                <a:solidFill>
                  <a:srgbClr val="000000"/>
                </a:solidFill>
                <a:effectLst/>
                <a:latin typeface="Arial" panose="020B0604020202020204" pitchFamily="34" charset="0"/>
              </a:rPr>
              <a:t>esign and deliver new online tools and services to ease the payment of taxes and provide the option to schedule customer support telephone call-backs. </a:t>
            </a:r>
          </a:p>
          <a:p>
            <a:pPr fontAlgn="base">
              <a:buSzPct val="75000"/>
              <a:buFont typeface="Arial" panose="020B0604020202020204" pitchFamily="34" charset="0"/>
              <a:buChar char="•"/>
            </a:pPr>
            <a:r>
              <a:rPr lang="en-US" sz="2400" dirty="0">
                <a:solidFill>
                  <a:srgbClr val="000000"/>
                </a:solidFill>
              </a:rPr>
              <a:t>C</a:t>
            </a:r>
            <a:r>
              <a:rPr lang="en-US" sz="2400" b="0" i="0" dirty="0">
                <a:solidFill>
                  <a:srgbClr val="000000"/>
                </a:solidFill>
                <a:effectLst/>
                <a:latin typeface="Arial" panose="020B0604020202020204" pitchFamily="34" charset="0"/>
              </a:rPr>
              <a:t>onsider whether such tools and services might include expanded automatic direct deposit refunds based on prior year tax returns, tax credit eligibility tools, and expanded electronic filing options. </a:t>
            </a:r>
            <a:br>
              <a:rPr lang="en-US" sz="2400" dirty="0"/>
            </a:b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23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23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2300" dirty="0">
                <a:solidFill>
                  <a:srgbClr val="000000"/>
                </a:solidFill>
                <a:latin typeface="Segoe UI" panose="020B0502040204020203" pitchFamily="34" charset="0"/>
                <a:cs typeface="Segoe UI" panose="020B0502040204020203" pitchFamily="34" charset="0"/>
              </a:rPr>
              <a:t>. </a:t>
            </a:r>
            <a:endParaRPr lang="en-US" sz="23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342872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5215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464344"/>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530968"/>
            <a:ext cx="7954644" cy="3971289"/>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we’re proud of this year:</a:t>
            </a:r>
            <a:endParaRPr lang="en-US" sz="3200" dirty="0">
              <a:latin typeface="Segoe UI" panose="020B0502040204020203" pitchFamily="34" charset="0"/>
              <a:cs typeface="Segoe UI" panose="020B0502040204020203" pitchFamily="34" charset="0"/>
            </a:endParaRPr>
          </a:p>
          <a:p>
            <a:pPr>
              <a:buSzPct val="75000"/>
            </a:pPr>
            <a:r>
              <a:rPr lang="en-US" sz="3200" dirty="0">
                <a:solidFill>
                  <a:schemeClr val="tx1"/>
                </a:solidFill>
                <a:latin typeface="Segoe UI" panose="020B0502040204020203" pitchFamily="34" charset="0"/>
                <a:cs typeface="Segoe UI" panose="020B0502040204020203" pitchFamily="34" charset="0"/>
              </a:rPr>
              <a:t>Through continuous engagement with a wide range of taxpayers, taxpayer representatives, tax professionals, employees, and other stakeholders including private industry we developed a comprehensive taxpayer experience strategy, proposal to update the IRS organizational structure, and comprehensive training strategy. These efforts give us an incredible opportunity to make significant improvements across our operations by developing innovative approaches to the future of tax administration</a:t>
            </a:r>
            <a:r>
              <a:rPr lang="en-US" sz="3200" dirty="0">
                <a:latin typeface="Segoe UI" panose="020B0502040204020203" pitchFamily="34" charset="0"/>
                <a:cs typeface="Segoe UI" panose="020B0502040204020203" pitchFamily="34" charset="0"/>
              </a:rPr>
              <a:t>. This was a focal point for the IRS in FY 2021.</a:t>
            </a:r>
            <a:endParaRPr lang="en-US" sz="3200" b="1" dirty="0">
              <a:latin typeface="Segoe UI" panose="020B0502040204020203" pitchFamily="34" charset="0"/>
              <a:cs typeface="Segoe UI" panose="020B0502040204020203" pitchFamily="34" charset="0"/>
            </a:endParaRPr>
          </a:p>
          <a:p>
            <a:pPr>
              <a:buSzPct val="75000"/>
            </a:pPr>
            <a:r>
              <a:rPr lang="en-US" sz="3200" dirty="0">
                <a:latin typeface="Segoe UI" panose="020B0502040204020203" pitchFamily="34" charset="0"/>
                <a:cs typeface="Segoe UI" panose="020B0502040204020203" pitchFamily="34" charset="0"/>
              </a:rPr>
              <a:t>In FY 2021, we established a Chief Taxpayer Experience Officer, a direct report to the IRS Commissioner, to lead an office of experts in the areas of customer experience, research, behavioral analytics, human-centered design, and service delivery with the ability to provide other organizational units with information on changing taxpayer expectations, industry trends, and ways to apply customer service best practices within the framework of IRS operations and federal limitations. </a:t>
            </a:r>
            <a:endParaRPr lang="en-US" sz="3200" b="1" dirty="0">
              <a:latin typeface="Segoe UI" panose="020B0502040204020203" pitchFamily="34" charset="0"/>
              <a:cs typeface="Segoe UI" panose="020B0502040204020203" pitchFamily="34" charset="0"/>
            </a:endParaRPr>
          </a:p>
          <a:p>
            <a:pPr>
              <a:buSzPct val="75000"/>
            </a:pPr>
            <a:r>
              <a:rPr lang="en-US" sz="3200" dirty="0">
                <a:latin typeface="Segoe UI" panose="020B0502040204020203" pitchFamily="34" charset="0"/>
                <a:cs typeface="Segoe UI" panose="020B0502040204020203" pitchFamily="34" charset="0"/>
              </a:rPr>
              <a:t>In FY 2020, we finished our second successful year of offering Customer Callback (CCB) service and expanded CCB from one application to five toll-free applications and offered CCB service to 1.22 million taxpayers. Of these, </a:t>
            </a:r>
            <a:r>
              <a:rPr lang="en-US" sz="3200" b="1" dirty="0">
                <a:latin typeface="Segoe UI" panose="020B0502040204020203" pitchFamily="34" charset="0"/>
                <a:cs typeface="Segoe UI" panose="020B0502040204020203" pitchFamily="34" charset="0"/>
              </a:rPr>
              <a:t>nearly 835,000 </a:t>
            </a:r>
            <a:r>
              <a:rPr lang="en-US" sz="3200" dirty="0">
                <a:latin typeface="Segoe UI" panose="020B0502040204020203" pitchFamily="34" charset="0"/>
                <a:cs typeface="Segoe UI" panose="020B0502040204020203" pitchFamily="34" charset="0"/>
              </a:rPr>
              <a:t>callers accepted the CCB option, representing a</a:t>
            </a:r>
            <a:r>
              <a:rPr lang="en-US" sz="3200" b="1" dirty="0">
                <a:latin typeface="Segoe UI" panose="020B0502040204020203" pitchFamily="34" charset="0"/>
                <a:cs typeface="Segoe UI" panose="020B0502040204020203" pitchFamily="34" charset="0"/>
              </a:rPr>
              <a:t> 68 percent </a:t>
            </a:r>
            <a:r>
              <a:rPr lang="en-US" sz="3200" dirty="0">
                <a:latin typeface="Segoe UI" panose="020B0502040204020203" pitchFamily="34" charset="0"/>
                <a:cs typeface="Segoe UI" panose="020B0502040204020203" pitchFamily="34" charset="0"/>
              </a:rPr>
              <a:t>acceptance (take rate), about </a:t>
            </a:r>
            <a:r>
              <a:rPr lang="en-US" sz="3200" b="1" dirty="0">
                <a:latin typeface="Segoe UI" panose="020B0502040204020203" pitchFamily="34" charset="0"/>
                <a:cs typeface="Segoe UI" panose="020B0502040204020203" pitchFamily="34" charset="0"/>
              </a:rPr>
              <a:t>10 percentage points </a:t>
            </a:r>
            <a:r>
              <a:rPr lang="en-US" sz="3200" dirty="0">
                <a:latin typeface="Segoe UI" panose="020B0502040204020203" pitchFamily="34" charset="0"/>
                <a:cs typeface="Segoe UI" panose="020B0502040204020203" pitchFamily="34" charset="0"/>
              </a:rPr>
              <a:t>above industry averages. In total, CCB </a:t>
            </a:r>
            <a:r>
              <a:rPr lang="en-US" sz="3200" dirty="0">
                <a:solidFill>
                  <a:schemeClr val="tx1"/>
                </a:solidFill>
                <a:latin typeface="Segoe UI" panose="020B0502040204020203" pitchFamily="34" charset="0"/>
                <a:cs typeface="Segoe UI" panose="020B0502040204020203" pitchFamily="34" charset="0"/>
              </a:rPr>
              <a:t>achieved a successful re-connection rate to a customer service representative </a:t>
            </a:r>
            <a:r>
              <a:rPr lang="en-US" sz="3200" dirty="0">
                <a:latin typeface="Segoe UI" panose="020B0502040204020203" pitchFamily="34" charset="0"/>
                <a:cs typeface="Segoe UI" panose="020B0502040204020203" pitchFamily="34" charset="0"/>
              </a:rPr>
              <a:t>of nearly </a:t>
            </a:r>
            <a:r>
              <a:rPr lang="en-US" sz="3200" b="1" dirty="0">
                <a:latin typeface="Segoe UI" panose="020B0502040204020203" pitchFamily="34" charset="0"/>
                <a:cs typeface="Segoe UI" panose="020B0502040204020203" pitchFamily="34" charset="0"/>
              </a:rPr>
              <a:t>90 percent</a:t>
            </a:r>
            <a:r>
              <a:rPr lang="en-US" sz="3200" dirty="0">
                <a:latin typeface="Segoe UI" panose="020B0502040204020203" pitchFamily="34" charset="0"/>
                <a:cs typeface="Segoe UI" panose="020B0502040204020203" pitchFamily="34" charset="0"/>
              </a:rPr>
              <a:t> and saved taxpayers </a:t>
            </a:r>
            <a:r>
              <a:rPr lang="en-US" sz="3200" b="1" dirty="0">
                <a:latin typeface="Segoe UI" panose="020B0502040204020203" pitchFamily="34" charset="0"/>
                <a:cs typeface="Segoe UI" panose="020B0502040204020203" pitchFamily="34" charset="0"/>
              </a:rPr>
              <a:t>486,000 hours</a:t>
            </a:r>
            <a:r>
              <a:rPr lang="en-US" sz="3200" dirty="0">
                <a:latin typeface="Segoe UI" panose="020B0502040204020203" pitchFamily="34" charset="0"/>
                <a:cs typeface="Segoe UI" panose="020B0502040204020203" pitchFamily="34" charset="0"/>
              </a:rPr>
              <a:t> of live hold time by allowing them to leave a callback number, disconnect and await their reconnect.</a:t>
            </a:r>
          </a:p>
          <a:p>
            <a:pPr>
              <a:buSzPct val="75000"/>
            </a:pPr>
            <a:r>
              <a:rPr lang="en-US" sz="3200" dirty="0">
                <a:latin typeface="Segoe UI" panose="020B0502040204020203" pitchFamily="34" charset="0"/>
                <a:cs typeface="Segoe UI" panose="020B0502040204020203" pitchFamily="34" charset="0"/>
              </a:rPr>
              <a:t>In FY 2021, we expanded customer callback from five applications to 16, meaning that over 40% of our toll-free demand is provisioned to support customer callback. We plan to continue expanding callback with a goal of 95% of our demand provisioned for callback by FY 2024.</a:t>
            </a:r>
          </a:p>
          <a:p>
            <a:pPr>
              <a:buSzPct val="75000"/>
            </a:pPr>
            <a:r>
              <a:rPr lang="en-US" sz="3200" dirty="0">
                <a:latin typeface="Segoe UI" panose="020B0502040204020203" pitchFamily="34" charset="0"/>
                <a:cs typeface="Segoe UI" panose="020B0502040204020203" pitchFamily="34" charset="0"/>
              </a:rPr>
              <a:t>In FY 2020 we began accepting Form 1040X (Amended Returns) electronically – a long-time goal, and significant experience improvement, that allows taxpayers to file their amended tax returns faster while minimizing errors, and we plan to make further enhancements to improve processing and expand direct deposit capability. </a:t>
            </a:r>
            <a:endParaRPr lang="en-US" sz="3200" b="1" dirty="0">
              <a:latin typeface="Segoe UI" panose="020B0502040204020203" pitchFamily="34" charset="0"/>
              <a:cs typeface="Segoe UI" panose="020B0502040204020203" pitchFamily="34" charset="0"/>
            </a:endParaRPr>
          </a:p>
          <a:p>
            <a:pPr>
              <a:buSzPct val="75000"/>
            </a:pPr>
            <a:r>
              <a:rPr lang="en-US" sz="3200" dirty="0">
                <a:solidFill>
                  <a:schemeClr val="tx1"/>
                </a:solidFill>
                <a:latin typeface="Segoe UI" panose="020B0502040204020203" pitchFamily="34" charset="0"/>
                <a:cs typeface="Segoe UI" panose="020B0502040204020203" pitchFamily="34" charset="0"/>
              </a:rPr>
              <a:t>In FY 2020, we enhanced Taxpayer Digital Communications with a new online chat feature for taxpayers and their authorized representatives to securely interact with designated IRS revenue agents and tax examiners.</a:t>
            </a:r>
            <a:endParaRPr lang="en-US" sz="3200" b="1" dirty="0">
              <a:solidFill>
                <a:schemeClr val="tx1"/>
              </a:solidFill>
              <a:latin typeface="Segoe UI" panose="020B0502040204020203" pitchFamily="34" charset="0"/>
              <a:cs typeface="Segoe UI" panose="020B0502040204020203" pitchFamily="34" charset="0"/>
            </a:endParaRPr>
          </a:p>
          <a:p>
            <a:pPr>
              <a:buSzPct val="75000"/>
            </a:pPr>
            <a:r>
              <a:rPr lang="en-US" sz="3200" dirty="0">
                <a:solidFill>
                  <a:schemeClr val="tx1"/>
                </a:solidFill>
                <a:latin typeface="Segoe UI" panose="020B0502040204020203" pitchFamily="34" charset="0"/>
                <a:cs typeface="Segoe UI" panose="020B0502040204020203" pitchFamily="34" charset="0"/>
              </a:rPr>
              <a:t>In FY 2021, we converted </a:t>
            </a:r>
            <a:r>
              <a:rPr lang="en-US" sz="3200" dirty="0">
                <a:latin typeface="Segoe UI" panose="020B0502040204020203" pitchFamily="34" charset="0"/>
                <a:cs typeface="Segoe UI" panose="020B0502040204020203" pitchFamily="34" charset="0"/>
              </a:rPr>
              <a:t>11 highest volume notices to a digital format and viewable through our Online Account application. </a:t>
            </a:r>
          </a:p>
          <a:p>
            <a:pPr>
              <a:buSzPct val="75000"/>
            </a:pPr>
            <a:r>
              <a:rPr lang="en-US" sz="3200" dirty="0">
                <a:solidFill>
                  <a:schemeClr val="tx1"/>
                </a:solidFill>
                <a:latin typeface="Segoe UI" panose="020B0502040204020203" pitchFamily="34" charset="0"/>
                <a:cs typeface="Segoe UI" panose="020B0502040204020203" pitchFamily="34" charset="0"/>
              </a:rPr>
              <a:t>In FY 2020/2021 we </a:t>
            </a:r>
            <a:r>
              <a:rPr lang="en-US" sz="3200" dirty="0">
                <a:latin typeface="Segoe UI" panose="020B0502040204020203" pitchFamily="34" charset="0"/>
                <a:cs typeface="Segoe UI" panose="020B0502040204020203" pitchFamily="34" charset="0"/>
              </a:rPr>
              <a:t>made great progress in our efforts to expand ways to communicate to taxpayers who prefer to get information in other languages: </a:t>
            </a:r>
            <a:r>
              <a:rPr lang="en-US" sz="3200" u="sng" dirty="0">
                <a:latin typeface="Segoe UI" panose="020B0502040204020203" pitchFamily="34" charset="0"/>
                <a:cs typeface="Segoe UI" panose="020B0502040204020203" pitchFamily="34" charset="0"/>
                <a:hlinkClick r:id="rId3"/>
              </a:rPr>
              <a:t>IRS expands help to taxpayers in multiple languages with new forms, communication preferences | Internal Revenue Service</a:t>
            </a:r>
            <a:endParaRPr lang="en-US" sz="3200" u="sng" dirty="0">
              <a:latin typeface="Segoe UI" panose="020B0502040204020203" pitchFamily="34" charset="0"/>
              <a:cs typeface="Segoe UI" panose="020B0502040204020203" pitchFamily="34" charset="0"/>
            </a:endParaRPr>
          </a:p>
          <a:p>
            <a:pPr>
              <a:buSzPct val="75000"/>
            </a:pPr>
            <a:r>
              <a:rPr lang="en-US" sz="3200" dirty="0">
                <a:solidFill>
                  <a:schemeClr val="tx1"/>
                </a:solidFill>
                <a:latin typeface="Segoe UI" panose="020B0502040204020203" pitchFamily="34" charset="0"/>
                <a:cs typeface="Segoe UI" panose="020B0502040204020203" pitchFamily="34" charset="0"/>
              </a:rPr>
              <a:t>Taxpayer feedback and research indicated our current authentication process can be challenging because it relies on financial information. In response to this feedback, in FY 2021, we piloted an improved authentication service that is designed to enhance the taxpayer experience by increasing authentication rates for our digital services. </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Where we need to do better:</a:t>
            </a:r>
            <a:endParaRPr lang="en-US" sz="3200" dirty="0">
              <a:latin typeface="Segoe UI" panose="020B0502040204020203" pitchFamily="34" charset="0"/>
              <a:cs typeface="Segoe UI" panose="020B0502040204020203" pitchFamily="34" charset="0"/>
            </a:endParaRPr>
          </a:p>
          <a:p>
            <a:pPr>
              <a:buSzPct val="75000"/>
            </a:pPr>
            <a:r>
              <a:rPr lang="en-US" sz="3200" dirty="0">
                <a:latin typeface="Segoe UI" panose="020B0502040204020203" pitchFamily="34" charset="0"/>
                <a:cs typeface="Segoe UI" panose="020B0502040204020203" pitchFamily="34" charset="0"/>
              </a:rPr>
              <a:t>Service has always been an area of focus for the IRS, with program leadership dedicated to specific segments of the customer experience strategy; however, an end-to-end, multi-channel view of taxpayer experience across these segments is an area we need to continue to improve. The establishment of the Taxpayer Experience Office is intended to bridge these segments and bring a wholistic approach to the way we</a:t>
            </a:r>
            <a:r>
              <a:rPr lang="en-US" sz="3200" dirty="0">
                <a:solidFill>
                  <a:schemeClr val="tx1"/>
                </a:solidFill>
                <a:latin typeface="Segoe UI" panose="020B0502040204020203" pitchFamily="34" charset="0"/>
                <a:cs typeface="Segoe UI" panose="020B0502040204020203" pitchFamily="34" charset="0"/>
              </a:rPr>
              <a:t> improve</a:t>
            </a:r>
            <a:r>
              <a:rPr lang="en-US" sz="3200" dirty="0">
                <a:latin typeface="Segoe UI" panose="020B0502040204020203" pitchFamily="34" charset="0"/>
                <a:cs typeface="Segoe UI" panose="020B0502040204020203" pitchFamily="34" charset="0"/>
              </a:rPr>
              <a:t>, monitor, and measure the taxpayer experience, as well as the success of the taxpayer experience strategy. To measure the success of the taxpayer experience strategy, we developed a tiered framework which includes “Access” measures, “Adoption” measures, and “Impact” measures. This framework will allow us to track the effectiveness of the strategy. </a:t>
            </a:r>
            <a:endParaRPr lang="en-US" sz="1100" b="1" dirty="0">
              <a:latin typeface="Segoe UI" panose="020B0502040204020203" pitchFamily="34" charset="0"/>
              <a:cs typeface="Segoe UI" panose="020B0502040204020203" pitchFamily="34" charset="0"/>
            </a:endParaRPr>
          </a:p>
          <a:p>
            <a:pPr marL="596900" lvl="1" indent="0">
              <a:buSzPct val="75000"/>
              <a:buNone/>
            </a:pPr>
            <a:endParaRPr lang="en-US" sz="7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9525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863550"/>
            <a:ext cx="7954644" cy="364495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Where we innovated</a:t>
            </a:r>
          </a:p>
          <a:p>
            <a:pPr>
              <a:buSzPct val="75000"/>
            </a:pPr>
            <a:r>
              <a:rPr lang="en-US" sz="900" dirty="0">
                <a:latin typeface="Segoe UI" panose="020B0502040204020203" pitchFamily="34" charset="0"/>
                <a:cs typeface="Segoe UI" panose="020B0502040204020203" pitchFamily="34" charset="0"/>
              </a:rPr>
              <a:t>During the COVID-19 pandemic, the IRS was called upon to quickly deliver three rounds of Economic Impact Payments (EIP) to millions of Americans. In a bit more than 14 months, IRS and Treasury employees delivered more than $800 billion through more than 474 million payments, as of June 8, 2021.</a:t>
            </a:r>
            <a:endParaRPr lang="en-US" sz="900" b="1" dirty="0">
              <a:latin typeface="Segoe UI" panose="020B0502040204020203" pitchFamily="34" charset="0"/>
              <a:cs typeface="Segoe UI" panose="020B0502040204020203" pitchFamily="34" charset="0"/>
            </a:endParaRPr>
          </a:p>
          <a:p>
            <a:pPr>
              <a:buSzPct val="75000"/>
            </a:pPr>
            <a:r>
              <a:rPr lang="en-US" sz="900" dirty="0">
                <a:latin typeface="Segoe UI" panose="020B0502040204020203" pitchFamily="34" charset="0"/>
                <a:cs typeface="Segoe UI" panose="020B0502040204020203" pitchFamily="34" charset="0"/>
              </a:rPr>
              <a:t>To quickly deliver EIPs and provide information to eligible recipients, the IRS provided two new online tools in record time.</a:t>
            </a:r>
            <a:endParaRPr lang="en-US" sz="700" dirty="0">
              <a:latin typeface="Segoe UI" panose="020B0502040204020203" pitchFamily="34" charset="0"/>
              <a:cs typeface="Segoe UI" panose="020B0502040204020203" pitchFamily="34" charset="0"/>
            </a:endParaRPr>
          </a:p>
          <a:p>
            <a:pPr marL="628650" indent="-171450">
              <a:buSzPct val="75000"/>
              <a:buFont typeface="Wingdings" panose="05000000000000000000" pitchFamily="2" charset="2"/>
              <a:buChar char="§"/>
            </a:pPr>
            <a:r>
              <a:rPr lang="en-US" sz="800" dirty="0">
                <a:latin typeface="Segoe UI" panose="020B0502040204020203" pitchFamily="34" charset="0"/>
                <a:cs typeface="Segoe UI" panose="020B0502040204020203" pitchFamily="34" charset="0"/>
              </a:rPr>
              <a:t>The Get My Payment tool, which launched on IRS.gov on April 15, 2020, and is available in English and Spanish, allows many taxpayers to check the status of their payment or enter their bank account information to receive their payment electronically, Since the launch of Get My Payment, nearly 350 million successful status checks have been made using this tool. And nearly 15 million people have successfully provided their banking information, meaning they received their payments much more quickly via direct deposit. </a:t>
            </a:r>
          </a:p>
          <a:p>
            <a:pPr marL="628650" indent="-171450">
              <a:buSzPct val="75000"/>
              <a:buFont typeface="Wingdings" panose="05000000000000000000" pitchFamily="2" charset="2"/>
              <a:buChar char="§"/>
            </a:pPr>
            <a:r>
              <a:rPr lang="en-US" sz="800" dirty="0">
                <a:latin typeface="Segoe UI" panose="020B0502040204020203" pitchFamily="34" charset="0"/>
                <a:cs typeface="Segoe UI" panose="020B0502040204020203" pitchFamily="34" charset="0"/>
              </a:rPr>
              <a:t>The Non-Filers tool, which was launched on IRS.gov on April 10, 2020, and available through November 21, 2020, in both English and Spanish, allowed people who normally don’t have a filing obligation to enter basic information so that they could receive their payment. Of the more than 8.5 million claims received by non-filers, nearly 7.9 million were filed using the Non-Filers tool.</a:t>
            </a:r>
          </a:p>
          <a:p>
            <a:pPr>
              <a:buSzPct val="75000"/>
            </a:pPr>
            <a:r>
              <a:rPr lang="en-US" sz="900" dirty="0">
                <a:latin typeface="Segoe UI" panose="020B0502040204020203" pitchFamily="34" charset="0"/>
                <a:cs typeface="Segoe UI" panose="020B0502040204020203" pitchFamily="34" charset="0"/>
              </a:rPr>
              <a:t>To proactively reach many who don’t normally have a tax filing requirement, we deepened our partnerships with other Federal Agencies. We worked cooperatively with the Social Security Administration (SSA), Veterans Affairs (VA), and other government agencies to pull these agencies’ information into our systems to ensure that we could send payments to these groups of people without requiring them to file a return or take any other action. These agencies provided critical help that allowed the IRS to reduce the burden for these individuals, including reducing the need for them to seek in-person tax return preparation to file a return. This effort was a significant step beyond anything the IRS was able to do during previous stimulus efforts.</a:t>
            </a:r>
            <a:endParaRPr lang="en-US" sz="900" b="1" dirty="0">
              <a:latin typeface="Segoe UI" panose="020B0502040204020203" pitchFamily="34" charset="0"/>
              <a:cs typeface="Segoe UI" panose="020B0502040204020203" pitchFamily="34" charset="0"/>
            </a:endParaRPr>
          </a:p>
          <a:p>
            <a:pPr>
              <a:buSzPct val="75000"/>
            </a:pPr>
            <a:r>
              <a:rPr lang="en-US" sz="900" dirty="0">
                <a:latin typeface="Segoe UI" panose="020B0502040204020203" pitchFamily="34" charset="0"/>
                <a:cs typeface="Segoe UI" panose="020B0502040204020203" pitchFamily="34" charset="0"/>
              </a:rPr>
              <a:t>To improve the experience, we also proactively distributed supplemental payments for people who received EIP payments based on their 2019 tax returns but were eligible for a new or larger payment based on their processed 2020 tax returns. And we took steps to automatically refund money to people who filed their tax return reporting unemployment compensation before the changes made by the American Rescue Plan.</a:t>
            </a:r>
          </a:p>
          <a:p>
            <a:pPr>
              <a:buSzPct val="75000"/>
            </a:pPr>
            <a:r>
              <a:rPr lang="en-US" sz="900" dirty="0">
                <a:latin typeface="Segoe UI" panose="020B0502040204020203" pitchFamily="34" charset="0"/>
                <a:cs typeface="Segoe UI" panose="020B0502040204020203" pitchFamily="34" charset="0"/>
              </a:rPr>
              <a:t>We also extended our reach far beyond our normal contacts to many lower-income, military, veterans, retired, older, limited English proficient, and homeless communities around the country. We worked with our partners to distribute EIP outreach materials in 35 languages within these communities.</a:t>
            </a:r>
          </a:p>
          <a:p>
            <a:pPr>
              <a:buSzPct val="75000"/>
            </a:pPr>
            <a:r>
              <a:rPr lang="en-US" sz="900" dirty="0">
                <a:latin typeface="Segoe UI" panose="020B0502040204020203" pitchFamily="34" charset="0"/>
                <a:cs typeface="Segoe UI" panose="020B0502040204020203" pitchFamily="34" charset="0"/>
              </a:rPr>
              <a:t>Our innovative and agile system development, expanded federal and private partnerships, and expanded outreach will be leveraged as the IRS is called upon to expand beyond our traditional role and provide benefits administration</a:t>
            </a:r>
            <a:r>
              <a:rPr lang="en-US" sz="900" dirty="0">
                <a:solidFill>
                  <a:schemeClr val="tx1"/>
                </a:solidFill>
                <a:latin typeface="Segoe UI" panose="020B0502040204020203" pitchFamily="34" charset="0"/>
                <a:cs typeface="Segoe UI" panose="020B0502040204020203" pitchFamily="34" charset="0"/>
              </a:rPr>
              <a:t>. For example, the IRS used the lessons learned during EIP to quickly develop and deploy three web applications to support the Advance Child Tax Credit in 2021.</a:t>
            </a:r>
          </a:p>
          <a:p>
            <a:pPr>
              <a:buSzPct val="75000"/>
            </a:pPr>
            <a:r>
              <a:rPr lang="en-US" sz="900" dirty="0">
                <a:latin typeface="Segoe UI" panose="020B0502040204020203" pitchFamily="34" charset="0"/>
                <a:cs typeface="Segoe UI" panose="020B0502040204020203" pitchFamily="34" charset="0"/>
              </a:rPr>
              <a:t>During the pandemic we also focused on digitizing forms and processes, </a:t>
            </a:r>
            <a:r>
              <a:rPr lang="en-US" sz="900" dirty="0">
                <a:solidFill>
                  <a:schemeClr val="tx1"/>
                </a:solidFill>
                <a:latin typeface="Segoe UI" panose="020B0502040204020203" pitchFamily="34" charset="0"/>
                <a:cs typeface="Segoe UI" panose="020B0502040204020203" pitchFamily="34" charset="0"/>
              </a:rPr>
              <a:t>expanded the use of electronic signatures, </a:t>
            </a:r>
            <a:r>
              <a:rPr lang="en-US" sz="900" dirty="0">
                <a:latin typeface="Segoe UI" panose="020B0502040204020203" pitchFamily="34" charset="0"/>
                <a:cs typeface="Segoe UI" panose="020B0502040204020203" pitchFamily="34" charset="0"/>
              </a:rPr>
              <a:t>and quickly scaled up telework for thousands of employees, including over 11,000 call center customer service representatives. These efforts will position us to be more agile as we continue to deal with the pandemic and will enable us to be more flexible in future emergencies.</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478971"/>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581250"/>
            <a:ext cx="7954644" cy="3947207"/>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The IRS serves and interacts with more Americans than nearly any other public or private organization. This action plan focuses primarily on individual taxpayers and taxpayer-initiated service channels. </a:t>
            </a:r>
            <a:endParaRPr lang="en-US" sz="1100" b="1"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latin typeface="Segoe UI" panose="020B0502040204020203" pitchFamily="34" charset="0"/>
                <a:cs typeface="Segoe UI" panose="020B0502040204020203" pitchFamily="34" charset="0"/>
              </a:rPr>
              <a:t>We understand that some segments of the taxpayer population face unique obstacles to getting access to the information and services needed to comply with their tax obligations.  A significant component of our Taxpayer Experience Strategy focuses on building on existing successes and establishing specific ways to engage with underserved communities.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We are working with the Department of Treasury, the Office of Tax Policy, the Census Bureau, and OMB to develop research projects to provide more data and analysis related to these challenges</a:t>
            </a:r>
            <a:r>
              <a:rPr lang="en-US" sz="1100" dirty="0">
                <a:solidFill>
                  <a:schemeClr val="tx1"/>
                </a:solidFill>
                <a:latin typeface="Segoe UI" panose="020B0502040204020203" pitchFamily="34" charset="0"/>
                <a:cs typeface="Segoe UI" panose="020B0502040204020203" pitchFamily="34" charset="0"/>
              </a:rPr>
              <a:t>. For example, Treasury and IRS are analyzing data on the impact of notices that were distributed to encourage potentially eligible individuals to apply for Economic Impact Payments to provide relief during the COVID-19 crisis. The goal of the analysis is to inform future outreach programs designed to encourage broad, timely access to benefit programs administered through the tax system.</a:t>
            </a:r>
          </a:p>
          <a:p>
            <a:pPr marL="114300" indent="0">
              <a:buSzPct val="75000"/>
              <a:buNone/>
            </a:pPr>
            <a:endParaRPr lang="en-US" sz="11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100" dirty="0">
                <a:solidFill>
                  <a:schemeClr val="tx1"/>
                </a:solidFill>
                <a:latin typeface="Segoe UI" panose="020B0502040204020203" pitchFamily="34" charset="0"/>
                <a:cs typeface="Segoe UI" panose="020B0502040204020203" pitchFamily="34" charset="0"/>
              </a:rPr>
              <a:t>We must also continue to broaden workforce strategies for outreach to underrepresented communities to ensure our employees are reflective of the communities they serve.</a:t>
            </a:r>
          </a:p>
          <a:p>
            <a:pPr marL="114300" indent="0">
              <a:buSzPct val="75000"/>
              <a:buNone/>
            </a:pPr>
            <a:endParaRPr lang="en-US" sz="1100" b="1"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 [Note, there should be some data cited to back this up]</a:t>
            </a:r>
          </a:p>
          <a:p>
            <a:pPr marL="114300" indent="0">
              <a:buSzPct val="75000"/>
              <a:buNone/>
            </a:pPr>
            <a:r>
              <a:rPr lang="en-US" sz="1100" dirty="0">
                <a:latin typeface="Segoe UI" panose="020B0502040204020203" pitchFamily="34" charset="0"/>
                <a:cs typeface="Segoe UI" panose="020B0502040204020203" pitchFamily="34" charset="0"/>
              </a:rPr>
              <a:t>Extensive outreach, research, and engagement with a wide range of employees, taxpayers, taxpayer representatives, tax professionals, and other stakeholders was conducted during development our Taxpayer Experience Strategy to address knowledge gaps. As a result, the strategy includes a focus area dedicated specifically to underserved communities and identifying opportunity areas for improvement.</a:t>
            </a:r>
            <a:endParaRPr lang="en-US" sz="1100" b="1"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96649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 (Continued)?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000" dirty="0">
                <a:latin typeface="Segoe UI" panose="020B0502040204020203" pitchFamily="34" charset="0"/>
                <a:cs typeface="Segoe UI" panose="020B0502040204020203" pitchFamily="34" charset="0"/>
              </a:rPr>
              <a:t>Our focused program for underserved communities will unify existing IRS efforts and involve our Community of Partners to further address issues of communication, education, transparency, trust, and limited access to high-quality products and services, including lack of access to digital resources. We need a focused approach as some segments of the taxpayer population face unique challenges in getting access to the information and services needed to comply with their tax obligations.</a:t>
            </a:r>
            <a:endParaRPr lang="en-US" sz="1000" b="1"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dirty="0">
                <a:latin typeface="Segoe UI" panose="020B0502040204020203" pitchFamily="34" charset="0"/>
                <a:cs typeface="Segoe UI" panose="020B0502040204020203" pitchFamily="34" charset="0"/>
              </a:rPr>
              <a:t>Below are two areas outlined for improvement in our underserved strategies:</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latin typeface="Segoe UI" panose="020B0502040204020203" pitchFamily="34" charset="0"/>
                <a:cs typeface="Segoe UI" panose="020B0502040204020203" pitchFamily="34" charset="0"/>
              </a:rPr>
              <a:t>Multilingual Strategy</a:t>
            </a:r>
          </a:p>
          <a:p>
            <a:pPr marL="114300" indent="0">
              <a:buSzPct val="75000"/>
              <a:buNone/>
            </a:pPr>
            <a:r>
              <a:rPr lang="en-US" sz="1000" dirty="0">
                <a:latin typeface="Segoe UI" panose="020B0502040204020203" pitchFamily="34" charset="0"/>
                <a:cs typeface="Segoe UI" panose="020B0502040204020203" pitchFamily="34" charset="0"/>
              </a:rPr>
              <a:t>More than 20% of U.S. residents speak a language other than English at home. Of these approximately 66.6 million people, 26 million describe themselves as speaking English “less than very well” and are considered individuals with limited English proficiency. </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latin typeface="Segoe UI" panose="020B0502040204020203" pitchFamily="34" charset="0"/>
                <a:cs typeface="Segoe UI" panose="020B0502040204020203" pitchFamily="34" charset="0"/>
              </a:rPr>
              <a:t>International Strategy</a:t>
            </a:r>
          </a:p>
          <a:p>
            <a:pPr marL="114300" indent="0">
              <a:buSzPct val="75000"/>
              <a:buNone/>
            </a:pPr>
            <a:r>
              <a:rPr lang="en-US" sz="1000" dirty="0">
                <a:latin typeface="Segoe UI" panose="020B0502040204020203" pitchFamily="34" charset="0"/>
                <a:cs typeface="Segoe UI" panose="020B0502040204020203" pitchFamily="34" charset="0"/>
              </a:rPr>
              <a:t>Non-resident individuals and businesses with a connection to the United States have unique tax considerations and may have difficulty accessing IRS services. They tend to rely on IRS.gov as their main resource for information on U.S. filing requirements, taxable income, tax treaties, payments, etc. Yet, because they often lack U.S. financial accounts or have foreign addresses and international telephone numbers, these taxpayers are frequently unable to access online IRS services due to current identity proofing and authentication standards. Also, as of tax year 2017, only 48.4% of international individual taxpayers filed electronically, compared to 88.3% of domestic individual taxpayers. As a result, there is a tremendous opportunity to increase international taxpayer use of the IRS eFile program. </a:t>
            </a:r>
            <a:endParaRPr lang="en-US" sz="10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1151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Expand Digital Services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907200"/>
            <a:ext cx="7954644" cy="3555551"/>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Expansion of digital services to align more closely with those provided by banks and other private sector organizations.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 </a:t>
            </a:r>
          </a:p>
          <a:p>
            <a:pPr marL="114300" indent="0">
              <a:buSzPct val="75000"/>
              <a:buNone/>
            </a:pPr>
            <a:r>
              <a:rPr lang="en-US" sz="1200" dirty="0">
                <a:latin typeface="Segoe UI" panose="020B0502040204020203" pitchFamily="34" charset="0"/>
                <a:cs typeface="Segoe UI" panose="020B0502040204020203" pitchFamily="34" charset="0"/>
              </a:rPr>
              <a:t>Digital and online services continue to be an expectation for taxpayers and practitioners. The FY 2020 Taxpayer Experience Survey indicates that awareness of IRS.gov as a service channel continues to be high at 86%; and visits to IRS.gov increased significantly from 46% to 52% in 2020. Extensive research and engagement with a wide-range of stakeholders during development of the Taxpayer Experience Strategy also indicates the desire for digital services like those provided by banks and other private sector organizations. However, we continue to recognize the need to have non-digital options, such as phone, paper, and face-to-face, available.</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Expansion of digital services requires enterprise-wide participation and coordination. The Taxpayer Experience Office will serve as the bridge across the organization to develop a strategic roadmap for expansion of digital services as well as the other focus areas outlined in the Taxpayer Experience Strategy.</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a:t>
            </a:r>
          </a:p>
          <a:p>
            <a:pPr marL="114300" indent="0">
              <a:buSzPct val="75000"/>
              <a:buNone/>
            </a:pPr>
            <a:r>
              <a:rPr lang="en-US" sz="1200" dirty="0">
                <a:latin typeface="Segoe UI" panose="020B0502040204020203" pitchFamily="34" charset="0"/>
                <a:cs typeface="Segoe UI" panose="020B0502040204020203" pitchFamily="34" charset="0"/>
              </a:rPr>
              <a:t>We will enhance the IRS’s Online Account for individual taxpayers and expand this service to tax professionals. Additional authenticated online self-services will include account updates, secure messaging and notice delivery, full interaction history and issue status, expansion of digital payment options, increased electronic receipt of filings and scanning/data capture for paper filings, document upload, and more. Taxpayers will see expanded scope for e-signatures, secure document exchange and expanded payment options like Venmo and PayPal, and web chat and other digital assisted services.</a:t>
            </a:r>
            <a:endParaRPr lang="en-US" sz="1400" b="1"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247973"/>
            <a:ext cx="8610608"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Expand Digital Services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711469"/>
            <a:ext cx="7954644" cy="4125027"/>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Time and significant and timely multi-year funding for IRS implementation of the Taxpayer Experience Strategy, as well as the IRS Modernization Plan, will be required to fully realize the vision outlined in the Taxpayer Experience Strategy. </a:t>
            </a:r>
            <a:endParaRPr lang="en-US" sz="1200" b="1"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pic>
        <p:nvPicPr>
          <p:cNvPr id="2" name="Picture 1">
            <a:extLst>
              <a:ext uri="{FF2B5EF4-FFF2-40B4-BE49-F238E27FC236}">
                <a16:creationId xmlns:a16="http://schemas.microsoft.com/office/drawing/2014/main" id="{8254EF9C-893D-49DB-BD9B-BE39DC3D7C0A}"/>
              </a:ext>
            </a:extLst>
          </p:cNvPr>
          <p:cNvPicPr>
            <a:picLocks noChangeAspect="1"/>
          </p:cNvPicPr>
          <p:nvPr/>
        </p:nvPicPr>
        <p:blipFill>
          <a:blip r:embed="rId3"/>
          <a:stretch>
            <a:fillRect/>
          </a:stretch>
        </p:blipFill>
        <p:spPr>
          <a:xfrm>
            <a:off x="732156" y="1184837"/>
            <a:ext cx="7593238" cy="2681771"/>
          </a:xfrm>
          <a:prstGeom prst="rect">
            <a:avLst/>
          </a:prstGeom>
        </p:spPr>
      </p:pic>
    </p:spTree>
    <p:extLst>
      <p:ext uri="{BB962C8B-B14F-4D97-AF65-F5344CB8AC3E}">
        <p14:creationId xmlns:p14="http://schemas.microsoft.com/office/powerpoint/2010/main" val="9230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83127"/>
            <a:ext cx="8610608" cy="491564"/>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US" sz="2000" dirty="0"/>
              <a:t>FY23 Commit to Action: Increase Service to the Underserved </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665375"/>
            <a:ext cx="7954644" cy="3883954"/>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900" dirty="0">
                <a:latin typeface="Segoe UI" panose="020B0502040204020203" pitchFamily="34" charset="0"/>
                <a:cs typeface="Segoe UI" panose="020B0502040204020203" pitchFamily="34" charset="0"/>
              </a:rPr>
              <a:t>Our strategies will continue to address issues of communication, education, transparency, trust, and access to quality products and services, including providing customized education and outreach in the languages spoken by specific taxpayer groups.</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Why is this a priority? [Note, there should be some data cited to back this up]</a:t>
            </a:r>
          </a:p>
          <a:p>
            <a:pPr marL="114300" indent="0">
              <a:buSzPct val="75000"/>
              <a:buNone/>
            </a:pPr>
            <a:r>
              <a:rPr lang="en-US" sz="900" dirty="0">
                <a:latin typeface="Segoe UI" panose="020B0502040204020203" pitchFamily="34" charset="0"/>
                <a:cs typeface="Segoe UI" panose="020B0502040204020203" pitchFamily="34" charset="0"/>
              </a:rPr>
              <a:t>We view our efforts through the eyes and experience of those we proudly serve. An important way the IRS serves taxpayers during the filing season and throughout the year is by communicating with them in their most comfortable language.</a:t>
            </a:r>
            <a:endParaRPr lang="en-US" sz="900" b="1" dirty="0">
              <a:latin typeface="Segoe UI" panose="020B0502040204020203" pitchFamily="34" charset="0"/>
              <a:cs typeface="Segoe UI" panose="020B0502040204020203" pitchFamily="34" charset="0"/>
            </a:endParaRPr>
          </a:p>
          <a:p>
            <a:pPr marL="114300" indent="0">
              <a:buSzPct val="75000"/>
              <a:buNone/>
            </a:pPr>
            <a:endParaRPr lang="en-US" sz="900" b="1" dirty="0">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According to our research, in 2020 71% of Limited English Proficient (LEP) taxpayers reported having contacted the IRS using at least one channel. This is significantly higher than among taxpayers overall (60%) and a marked increase from last year (58%). They were less likely than taxpayers in general to visit IRS.gov (46% vs. 52%) but significantly more likely to use the other IRS channels, including calling an IRS toll-free line (40% vs. 18%) and visiting a local office (30% vs. 7%). This underscores the importance of expanding language services in all channels to effectively serve our LEP population.</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900" dirty="0">
                <a:latin typeface="Segoe UI" panose="020B0502040204020203" pitchFamily="34" charset="0"/>
                <a:cs typeface="Segoe UI" panose="020B0502040204020203" pitchFamily="34" charset="0"/>
              </a:rPr>
              <a:t>Successfully expanding services to underserved communities will require enterprise-wide participation and coordination. The Taxpayer Experience Office will serve as the bridge across the organization to further develop and implement these strategies.</a:t>
            </a:r>
          </a:p>
          <a:p>
            <a:pPr marL="114300" indent="0">
              <a:buSzPct val="75000"/>
              <a:buNone/>
            </a:pPr>
            <a:endParaRPr lang="en-US" sz="1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 </a:t>
            </a:r>
            <a:endParaRPr lang="en-US" sz="1000" b="1" dirty="0">
              <a:latin typeface="Segoe UI" panose="020B0502040204020203" pitchFamily="34" charset="0"/>
              <a:cs typeface="Segoe UI" panose="020B0502040204020203" pitchFamily="34" charset="0"/>
            </a:endParaRPr>
          </a:p>
          <a:p>
            <a:pPr marL="114300" indent="0">
              <a:buSzPct val="75000"/>
              <a:buNone/>
            </a:pPr>
            <a:r>
              <a:rPr lang="en-US" sz="900" b="1" dirty="0">
                <a:latin typeface="Segoe UI" panose="020B0502040204020203" pitchFamily="34" charset="0"/>
                <a:cs typeface="Segoe UI" panose="020B0502040204020203" pitchFamily="34" charset="0"/>
              </a:rPr>
              <a:t>Translate Forms, Publications and Notices </a:t>
            </a:r>
            <a:r>
              <a:rPr lang="en-US" sz="900" b="1" dirty="0">
                <a:solidFill>
                  <a:schemeClr val="tx1"/>
                </a:solidFill>
                <a:latin typeface="Segoe UI" panose="020B0502040204020203" pitchFamily="34" charset="0"/>
                <a:cs typeface="Segoe UI" panose="020B0502040204020203" pitchFamily="34" charset="0"/>
              </a:rPr>
              <a:t>with Clarity and Accuracy: </a:t>
            </a:r>
            <a:r>
              <a:rPr lang="en-US" sz="900" dirty="0">
                <a:latin typeface="Segoe UI" panose="020B0502040204020203" pitchFamily="34" charset="0"/>
                <a:cs typeface="Segoe UI" panose="020B0502040204020203" pitchFamily="34" charset="0"/>
              </a:rPr>
              <a:t>Increase</a:t>
            </a:r>
            <a:r>
              <a:rPr lang="en-US" sz="900" b="1" dirty="0">
                <a:latin typeface="Segoe UI" panose="020B0502040204020203" pitchFamily="34" charset="0"/>
                <a:cs typeface="Segoe UI" panose="020B0502040204020203" pitchFamily="34" charset="0"/>
              </a:rPr>
              <a:t> </a:t>
            </a:r>
            <a:r>
              <a:rPr lang="en-US" sz="900" dirty="0">
                <a:latin typeface="Segoe UI" panose="020B0502040204020203" pitchFamily="34" charset="0"/>
                <a:cs typeface="Segoe UI" panose="020B0502040204020203" pitchFamily="34" charset="0"/>
              </a:rPr>
              <a:t>the languages available for most widely used forms, publications and notices.</a:t>
            </a:r>
          </a:p>
          <a:p>
            <a:pPr marL="114300" indent="0">
              <a:buSzPct val="75000"/>
              <a:buNone/>
            </a:pPr>
            <a:r>
              <a:rPr lang="en-US" sz="900" b="1" dirty="0">
                <a:latin typeface="Segoe UI" panose="020B0502040204020203" pitchFamily="34" charset="0"/>
                <a:cs typeface="Segoe UI" panose="020B0502040204020203" pitchFamily="34" charset="0"/>
              </a:rPr>
              <a:t>Partnership Expansion: </a:t>
            </a:r>
            <a:r>
              <a:rPr lang="en-US" sz="900" dirty="0">
                <a:latin typeface="Segoe UI" panose="020B0502040204020203" pitchFamily="34" charset="0"/>
                <a:cs typeface="Segoe UI" panose="020B0502040204020203" pitchFamily="34" charset="0"/>
              </a:rPr>
              <a:t>Build on existing partnerships, develop new partnerships, and leverage recent successes during Economic Impact Payments and Advance Child Tax Credit efforts to continue to innovate and reach underserved communities.</a:t>
            </a:r>
          </a:p>
          <a:p>
            <a:pPr marL="114300" indent="0">
              <a:buSzPct val="75000"/>
              <a:buNone/>
            </a:pPr>
            <a:r>
              <a:rPr lang="en-US" sz="900" b="1">
                <a:latin typeface="Segoe UI" panose="020B0502040204020203" pitchFamily="34" charset="0"/>
                <a:cs typeface="Segoe UI" panose="020B0502040204020203" pitchFamily="34" charset="0"/>
              </a:rPr>
              <a:t>Leverage Employee Multi-lingual Skills</a:t>
            </a:r>
            <a:r>
              <a:rPr lang="en-US" sz="900">
                <a:latin typeface="Segoe UI" panose="020B0502040204020203" pitchFamily="34" charset="0"/>
                <a:cs typeface="Segoe UI" panose="020B0502040204020203" pitchFamily="34" charset="0"/>
              </a:rPr>
              <a:t>: Incentivize employees to be certified as multilingual and recruit these employees to provide multi-lingual assistance and services.</a:t>
            </a: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latin typeface="Segoe UI" panose="020B0502040204020203" pitchFamily="34" charset="0"/>
                <a:cs typeface="Segoe UI" panose="020B0502040204020203" pitchFamily="34" charset="0"/>
              </a:rPr>
              <a:t>Recruitment: </a:t>
            </a:r>
            <a:r>
              <a:rPr lang="en-US" sz="900" dirty="0">
                <a:latin typeface="Segoe UI" panose="020B0502040204020203" pitchFamily="34" charset="0"/>
                <a:cs typeface="Segoe UI" panose="020B0502040204020203" pitchFamily="34" charset="0"/>
              </a:rPr>
              <a:t>Increase incentives for prospective bilingual / multilingual employees and specify the languages we are looking for during hiring.</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93700" y="-5770"/>
            <a:ext cx="8467646" cy="475882"/>
          </a:xfrm>
          <a:prstGeom prst="rect">
            <a:avLst/>
          </a:prstGeom>
        </p:spPr>
        <p:txBody>
          <a:bodyPr spcFirstLastPara="1" wrap="square" lIns="91425" tIns="91425" rIns="91425" bIns="0" anchor="b" anchorCtr="0">
            <a:normAutofit/>
          </a:bodyPr>
          <a:lstStyle/>
          <a:p>
            <a:pPr lvl="0"/>
            <a:r>
              <a:rPr lang="en-US" sz="2000" dirty="0"/>
              <a:t>FY23 Commit to Action: Increase Service to the Underserved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554165"/>
            <a:ext cx="7954644" cy="4125785"/>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highlight>
                <a:srgbClr val="FFFF00"/>
              </a:highlight>
              <a:latin typeface="Segoe UI" panose="020B0502040204020203" pitchFamily="34" charset="0"/>
              <a:cs typeface="Segoe UI" panose="020B0502040204020203" pitchFamily="34" charset="0"/>
            </a:endParaRPr>
          </a:p>
          <a:p>
            <a:pPr marL="114300" indent="0">
              <a:buSzPct val="75000"/>
              <a:buNone/>
            </a:pPr>
            <a:endParaRPr lang="en-US" sz="1200" dirty="0">
              <a:highlight>
                <a:srgbClr val="FFFF00"/>
              </a:highlight>
              <a:latin typeface="Segoe UI" panose="020B0502040204020203" pitchFamily="34" charset="0"/>
              <a:cs typeface="Segoe UI" panose="020B0502040204020203" pitchFamily="34" charset="0"/>
            </a:endParaRPr>
          </a:p>
          <a:p>
            <a:pPr marL="114300" indent="0">
              <a:buSzPct val="75000"/>
              <a:buNone/>
            </a:pPr>
            <a:endParaRPr lang="en-US" sz="1200" dirty="0">
              <a:highlight>
                <a:srgbClr val="FFFF00"/>
              </a:highlight>
              <a:latin typeface="Segoe UI" panose="020B0502040204020203" pitchFamily="34" charset="0"/>
              <a:cs typeface="Segoe UI" panose="020B0502040204020203" pitchFamily="34" charset="0"/>
            </a:endParaRPr>
          </a:p>
          <a:p>
            <a:pPr marL="114300" indent="0">
              <a:buSzPct val="75000"/>
              <a:buNone/>
            </a:pPr>
            <a:endParaRPr lang="en-US" sz="1200" dirty="0">
              <a:highlight>
                <a:srgbClr val="FFFF00"/>
              </a:highlight>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600" dirty="0">
                <a:latin typeface="Segoe UI" panose="020B0502040204020203" pitchFamily="34" charset="0"/>
                <a:cs typeface="Segoe UI" panose="020B0502040204020203" pitchFamily="34" charset="0"/>
              </a:rPr>
              <a:t>Time and significant and timely multi-year funding for IRS will be required to support these actions and fully realize the vision outlined in the Taxpayer Experience Strategy.</a:t>
            </a:r>
            <a:endParaRPr lang="en-US" sz="1600" b="1"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pic>
        <p:nvPicPr>
          <p:cNvPr id="7" name="Picture 6">
            <a:extLst>
              <a:ext uri="{FF2B5EF4-FFF2-40B4-BE49-F238E27FC236}">
                <a16:creationId xmlns:a16="http://schemas.microsoft.com/office/drawing/2014/main" id="{740AD65B-03A9-4DE4-B824-6BE8EE9B0C54}"/>
              </a:ext>
            </a:extLst>
          </p:cNvPr>
          <p:cNvPicPr>
            <a:picLocks noChangeAspect="1"/>
          </p:cNvPicPr>
          <p:nvPr/>
        </p:nvPicPr>
        <p:blipFill>
          <a:blip r:embed="rId3"/>
          <a:stretch>
            <a:fillRect/>
          </a:stretch>
        </p:blipFill>
        <p:spPr>
          <a:xfrm>
            <a:off x="732156" y="932711"/>
            <a:ext cx="6577709" cy="2667739"/>
          </a:xfrm>
          <a:prstGeom prst="rect">
            <a:avLst/>
          </a:prstGeom>
        </p:spPr>
      </p:pic>
    </p:spTree>
    <p:extLst>
      <p:ext uri="{BB962C8B-B14F-4D97-AF65-F5344CB8AC3E}">
        <p14:creationId xmlns:p14="http://schemas.microsoft.com/office/powerpoint/2010/main" val="357811692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2497</TotalTime>
  <Words>3095</Words>
  <Application>Microsoft Office PowerPoint</Application>
  <PresentationFormat>On-screen Show (16:9)</PresentationFormat>
  <Paragraphs>148</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Wingdings</vt:lpstr>
      <vt:lpstr>Public Sans Thin</vt:lpstr>
      <vt:lpstr>Public Sans</vt:lpstr>
      <vt:lpstr>Arial</vt:lpstr>
      <vt:lpstr>Segoe UI</vt:lpstr>
      <vt:lpstr>Simple Light</vt:lpstr>
      <vt:lpstr>FY23 CX Action Plan Internal Revenue Service Department of the Treasury</vt:lpstr>
      <vt:lpstr>FY21 Capacity Assessment Reflection Summary</vt:lpstr>
      <vt:lpstr>Adapting Service During a Global Pandemic</vt:lpstr>
      <vt:lpstr>HISP Equity Reflection</vt:lpstr>
      <vt:lpstr>HISP Equity Reflection (cont.)</vt:lpstr>
      <vt:lpstr>FY23 Commit to Action: Expand Digital Services</vt:lpstr>
      <vt:lpstr>FY23 Commit to Action: Expand Digital Services (cont.)</vt:lpstr>
      <vt:lpstr>FY23 Commit to Action: Increase Service to the Underserved </vt:lpstr>
      <vt:lpstr>FY23 Commit to Action: Increase Service to the Underserved (cont.)</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Boland, Amira C. EOP/OMB</cp:lastModifiedBy>
  <cp:revision>156</cp:revision>
  <dcterms:modified xsi:type="dcterms:W3CDTF">2022-04-19T03:28:52Z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2022-01-28T15:24:32Z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75d3b8ae-7693-4593-975b-6386667372a0</vt:lpwstr>
  </property>
  <property fmtid="{D5CDD505-2E9C-101B-9397-08002B2CF9AE}" pid="8" name="MSIP_Label_ea60d57e-af5b-4752-ac57-3e4f28ca11dc_ContentBits">
    <vt:lpwstr>0</vt:lpwstr>
  </property>
</Properties>
</file>