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5"/>
  </p:notesMasterIdLst>
  <p:sldIdLst>
    <p:sldId id="256" r:id="rId5"/>
    <p:sldId id="292" r:id="rId6"/>
    <p:sldId id="293" r:id="rId7"/>
    <p:sldId id="294" r:id="rId8"/>
    <p:sldId id="297" r:id="rId9"/>
    <p:sldId id="298" r:id="rId10"/>
    <p:sldId id="295" r:id="rId11"/>
    <p:sldId id="296" r:id="rId12"/>
    <p:sldId id="300" r:id="rId13"/>
    <p:sldId id="278" r:id="rId14"/>
  </p:sldIdLst>
  <p:sldSz cx="9144000" cy="5143500" type="screen16x9"/>
  <p:notesSz cx="6400800" cy="8686800"/>
  <p:embeddedFontLst>
    <p:embeddedFont>
      <p:font typeface="Public Sans" panose="020B0604020202020204" charset="0"/>
      <p:regular r:id="rId16"/>
      <p:bold r:id="rId17"/>
      <p:italic r:id="rId18"/>
      <p:boldItalic r:id="rId19"/>
    </p:embeddedFont>
    <p:embeddedFont>
      <p:font typeface="Public Sans Thin" panose="020B0604020202020204" charset="0"/>
      <p:regular r:id="rId20"/>
      <p:bold r:id="rId21"/>
      <p:italic r:id="rId22"/>
      <p:boldItalic r:id="rId23"/>
    </p:embeddedFont>
    <p:embeddedFont>
      <p:font typeface="Segoe UI" panose="020B05020402040202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73" d="100"/>
          <a:sy n="73" d="100"/>
        </p:scale>
        <p:origin x="1008"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9.fntdata"/><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font" Target="fonts/font4.fntdata"/><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rPr>
              <a:t>Farm Service Agency</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United States Department of Agriculture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100" dirty="0">
                <a:latin typeface="Segoe UI" panose="020B0502040204020203" pitchFamily="34" charset="0"/>
                <a:cs typeface="Segoe UI" panose="020B0502040204020203" pitchFamily="34" charset="0"/>
              </a:rPr>
              <a:t>Producer Satisfaction Customer Survey</a:t>
            </a:r>
            <a:endParaRPr lang="en-US" sz="700" dirty="0">
              <a:latin typeface="Segoe UI" panose="020B0502040204020203" pitchFamily="34" charset="0"/>
              <a:cs typeface="Segoe UI" panose="020B0502040204020203" pitchFamily="34" charset="0"/>
            </a:endParaRPr>
          </a:p>
          <a:p>
            <a:pPr>
              <a:buSzPct val="75000"/>
            </a:pPr>
            <a:r>
              <a:rPr lang="en-US" sz="1100" dirty="0" err="1">
                <a:latin typeface="Segoe UI" panose="020B0502040204020203" pitchFamily="34" charset="0"/>
                <a:cs typeface="Segoe UI" panose="020B0502040204020203" pitchFamily="34" charset="0"/>
              </a:rPr>
              <a:t>iLab</a:t>
            </a:r>
            <a:r>
              <a:rPr lang="en-US" sz="1100" dirty="0">
                <a:latin typeface="Segoe UI" panose="020B0502040204020203" pitchFamily="34" charset="0"/>
                <a:cs typeface="Segoe UI" panose="020B0502040204020203" pitchFamily="34" charset="0"/>
              </a:rPr>
              <a:t> Research Project to develop improved experience for historically underserved customers</a:t>
            </a:r>
          </a:p>
          <a:p>
            <a:pPr>
              <a:buSzPct val="75000"/>
            </a:pPr>
            <a:r>
              <a:rPr lang="en-US" sz="1100" dirty="0">
                <a:latin typeface="Segoe UI" panose="020B0502040204020203" pitchFamily="34" charset="0"/>
                <a:cs typeface="Segoe UI" panose="020B0502040204020203" pitchFamily="34" charset="0"/>
              </a:rPr>
              <a:t>FSA Producer Program Help Line</a:t>
            </a:r>
          </a:p>
          <a:p>
            <a:pPr>
              <a:buSzPct val="75000"/>
            </a:pPr>
            <a:r>
              <a:rPr lang="en-US" sz="1100" dirty="0">
                <a:latin typeface="Segoe UI" panose="020B0502040204020203" pitchFamily="34" charset="0"/>
                <a:cs typeface="Segoe UI" panose="020B0502040204020203" pitchFamily="34" charset="0"/>
              </a:rPr>
              <a:t>Development and rollout of Farm Stress training for producer-facing staff</a:t>
            </a:r>
          </a:p>
          <a:p>
            <a:pPr>
              <a:buSzPct val="75000"/>
            </a:pPr>
            <a:r>
              <a:rPr lang="en-US" sz="1100" dirty="0">
                <a:latin typeface="Segoe UI" panose="020B0502040204020203" pitchFamily="34" charset="0"/>
                <a:cs typeface="Segoe UI" panose="020B0502040204020203" pitchFamily="34" charset="0"/>
              </a:rPr>
              <a:t>Efforts to improve collection of DEI-related data in future producer surveys</a:t>
            </a:r>
          </a:p>
          <a:p>
            <a:pPr>
              <a:buSzPct val="75000"/>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a:buSzPct val="75000"/>
            </a:pPr>
            <a:r>
              <a:rPr lang="en-US" sz="1300" dirty="0">
                <a:solidFill>
                  <a:schemeClr val="tx1"/>
                </a:solidFill>
                <a:latin typeface="Segoe UI" panose="020B0502040204020203" pitchFamily="34" charset="0"/>
                <a:cs typeface="Segoe UI" panose="020B0502040204020203" pitchFamily="34" charset="0"/>
              </a:rPr>
              <a:t>Increase presence of outreach efforts among underserved producer groups</a:t>
            </a:r>
          </a:p>
          <a:p>
            <a:pPr>
              <a:buSzPct val="75000"/>
            </a:pPr>
            <a:r>
              <a:rPr lang="en-US" sz="1300" dirty="0">
                <a:solidFill>
                  <a:schemeClr val="tx1"/>
                </a:solidFill>
                <a:latin typeface="Segoe UI" panose="020B0502040204020203" pitchFamily="34" charset="0"/>
                <a:cs typeface="Segoe UI" panose="020B0502040204020203" pitchFamily="34" charset="0"/>
              </a:rPr>
              <a:t>Build staff capacity to effectively support producers from underserved groups</a:t>
            </a:r>
          </a:p>
          <a:p>
            <a:pPr>
              <a:buSzPct val="75000"/>
            </a:pPr>
            <a:endParaRPr lang="en-US" sz="13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panose="020B0502040204020203" pitchFamily="34" charset="0"/>
                <a:cs typeface="Segoe UI" panose="020B0502040204020203" pitchFamily="34" charset="0"/>
              </a:rPr>
              <a:t>Online document submission (Box/One Span)</a:t>
            </a:r>
          </a:p>
          <a:p>
            <a:pPr marL="114300" indent="0">
              <a:buSzPct val="75000"/>
              <a:buNone/>
            </a:pPr>
            <a:endParaRPr lang="en-US" sz="1100" b="1" dirty="0">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Prior to the pandemic, farmers were required to bring in documents related to program enrollment to their local USDA Service Center. In response to both prior customer requests and public health concerns, FSA was able to implement online document submission tools to enable farmers to provide this information without having to visit in person. Customers are able to securely conduct business from home by accessing, signing and submitting documents securely online.  Thousands of farmers have utilized this online service without putting their safety at risk during COVID-19.  This will be implemented as a permanent feature and improvements are underway.</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Agricultural producers, farmers, ranchers and landowners – and the group associations they make up.</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a:t>
            </a:r>
          </a:p>
          <a:p>
            <a:pPr marL="114300" indent="0">
              <a:buSzPct val="75000"/>
              <a:buNone/>
            </a:pPr>
            <a:r>
              <a:rPr lang="en-US" sz="1100" dirty="0">
                <a:solidFill>
                  <a:schemeClr val="tx1"/>
                </a:solidFill>
                <a:latin typeface="Segoe UI" panose="020B0502040204020203" pitchFamily="34" charset="0"/>
                <a:cs typeface="Segoe UI" panose="020B0502040204020203" pitchFamily="34" charset="0"/>
              </a:rPr>
              <a:t>Yes, over the years these groups have experienced barriers to accessing services which has resulted in a lack of trust.</a:t>
            </a:r>
          </a:p>
          <a:p>
            <a:pPr marL="114300" indent="0">
              <a:buSzPct val="75000"/>
              <a:buNone/>
            </a:pPr>
            <a:endParaRPr lang="en-US" sz="1300" b="1"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How might these individuals interact with your program differently? </a:t>
            </a:r>
          </a:p>
          <a:p>
            <a:pPr marL="114300" indent="0">
              <a:buSzPct val="75000"/>
              <a:buNone/>
            </a:pPr>
            <a:r>
              <a:rPr lang="en-US" sz="1100" dirty="0">
                <a:latin typeface="Segoe UI" panose="020B0502040204020203" pitchFamily="34" charset="0"/>
                <a:cs typeface="Segoe UI" panose="020B0502040204020203" pitchFamily="34" charset="0"/>
              </a:rPr>
              <a:t>Producers from these groups often have a different cultural context than the staff with whom they work. If a farmer is part of a group that has historically faced discrimination related to land tenure, for example, they may have concerns that their local staff contacts are unprepared to address. These producers are also less likely to feel comfortable bringing up sensitive topics (such as financial concerns related to their operations) with staff who do not come from the same background.</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latin typeface="Segoe UI" panose="020B0502040204020203" pitchFamily="34" charset="0"/>
                <a:cs typeface="Segoe UI" panose="020B0502040204020203" pitchFamily="34" charset="0"/>
              </a:rPr>
              <a:t>We need more data on which interactions are most likely to be challenging for underserved producer groups, as well as the specific types of resources and support that will enable staff to improve the quality of the service they provide.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Build staff capacity to deliver positive service experiences to underserved producers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Producers from underserved groups have reported lower levels of trust and perceived discrimination in their interactions with FSA staff. Internal research suggests that one cause may be a lack of training and support resources for employees working in a cultural context with which they are unfamiliar. By developing better support structures for them, we hope to increase their ability to provide equitable and high-quality services for all producers, but particularly those who have faced past discrimination.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a:cs typeface="Segoe UI"/>
              </a:rPr>
              <a:t>President Biden issued an Executive Order 13985 which requires federal agencies to examine barriers to underserved participation in federal programs/services.  USDA Secretary Thomas Vilsack is committed to identifying and correcting racial inequalities and barriers to underserved participation in USDA programs.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FSA’s Director of Outreach is managing this charge for the FSA Administrator in collaboration with the FPAC CX Innovation Lab</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Complete staff and stakeholder research activities</a:t>
            </a:r>
          </a:p>
          <a:p>
            <a:pPr marL="114300" indent="0">
              <a:buSzPct val="75000"/>
              <a:buNone/>
            </a:pPr>
            <a:r>
              <a:rPr lang="en-US" sz="1200" dirty="0">
                <a:latin typeface="Segoe UI" panose="020B0502040204020203" pitchFamily="34" charset="0"/>
                <a:cs typeface="Segoe UI" panose="020B0502040204020203" pitchFamily="34" charset="0"/>
              </a:rPr>
              <a:t>Finalize analysis to present to FSA Administrator</a:t>
            </a:r>
          </a:p>
          <a:p>
            <a:pPr marL="114300" indent="0">
              <a:buSzPct val="75000"/>
              <a:buNone/>
            </a:pPr>
            <a:r>
              <a:rPr lang="en-US" sz="1200" dirty="0">
                <a:latin typeface="Segoe UI" panose="020B0502040204020203" pitchFamily="34" charset="0"/>
                <a:cs typeface="Segoe UI" panose="020B0502040204020203" pitchFamily="34" charset="0"/>
              </a:rPr>
              <a:t>Co-create prototype solutions to address these issues</a:t>
            </a:r>
          </a:p>
          <a:p>
            <a:pPr marL="114300" indent="0">
              <a:buSzPct val="75000"/>
              <a:buNone/>
            </a:pPr>
            <a:r>
              <a:rPr lang="en-US" sz="1200" dirty="0">
                <a:latin typeface="Segoe UI" panose="020B0502040204020203" pitchFamily="34" charset="0"/>
                <a:cs typeface="Segoe UI" panose="020B0502040204020203" pitchFamily="34" charset="0"/>
              </a:rPr>
              <a:t>Implement targeted pilots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Qualitative and quantitative research with staff and producers</a:t>
            </a:r>
          </a:p>
          <a:p>
            <a:pPr marL="114300" indent="0">
              <a:buSzPct val="75000"/>
              <a:buNone/>
            </a:pPr>
            <a:r>
              <a:rPr lang="en-US" sz="1200" dirty="0">
                <a:latin typeface="Segoe UI" panose="020B0502040204020203" pitchFamily="34" charset="0"/>
                <a:cs typeface="Segoe UI" panose="020B0502040204020203" pitchFamily="34" charset="0"/>
              </a:rPr>
              <a:t>Analysis of complaint data in pilot areas relative to control areas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Continued support from FPAC CX team; possible budgetary resources depending on nature of solution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Pilot online appointment scheduling for producers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800" dirty="0">
                <a:latin typeface="Segoe UI" panose="020B0502040204020203" pitchFamily="34" charset="0"/>
                <a:cs typeface="Segoe UI" panose="020B0502040204020203" pitchFamily="34" charset="0"/>
              </a:rPr>
              <a:t>While online document submission has been successfully implemented, there are still times when a producer needs to speak with staff in person to receive advice or assistance. However, because many USDA Service Centers are understaffed and located in rural areas, producers may drive long distances only to find that no staff is available to meet with them. By setting up an online appointment system, producers are more likely to be able to meet with staff the first time they try to do so.</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800" dirty="0">
                <a:latin typeface="Segoe UI" panose="020B0502040204020203" pitchFamily="34" charset="0"/>
                <a:cs typeface="Segoe UI" panose="020B0502040204020203" pitchFamily="34" charset="0"/>
              </a:rPr>
              <a:t>Recent producer surveys have indicated that many farmers believe that in-person interactions are a critical part of their FSA relationship. By streamlining the meeting scheduling process, FSA can continue to position itself as a trusted and reliable partner for American producers.</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800" dirty="0">
                <a:latin typeface="Segoe UI" panose="020B0502040204020203" pitchFamily="34" charset="0"/>
                <a:cs typeface="Segoe UI" panose="020B0502040204020203" pitchFamily="34" charset="0"/>
              </a:rPr>
              <a:t>FSA DAFO in collaboration with the FPAC Business Center (responsible for IT support)</a:t>
            </a:r>
          </a:p>
          <a:p>
            <a:pPr marL="114300" indent="0">
              <a:buSzPct val="75000"/>
              <a:buNone/>
            </a:pPr>
            <a:endParaRPr lang="en-US" sz="1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800" dirty="0">
                <a:latin typeface="Segoe UI" panose="020B0502040204020203" pitchFamily="34" charset="0"/>
                <a:cs typeface="Segoe UI" panose="020B0502040204020203" pitchFamily="34" charset="0"/>
              </a:rPr>
              <a:t>Piloted usage of Microsoft Teams to allow producers to schedule appointments</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800" dirty="0">
                <a:latin typeface="Segoe UI" panose="020B0502040204020203" pitchFamily="34" charset="0"/>
                <a:cs typeface="Segoe UI" panose="020B0502040204020203" pitchFamily="34" charset="0"/>
              </a:rPr>
              <a:t>Usage of service in pilot areas</a:t>
            </a:r>
          </a:p>
          <a:p>
            <a:pPr marL="114300" indent="0">
              <a:buSzPct val="75000"/>
              <a:buNone/>
            </a:pPr>
            <a:r>
              <a:rPr lang="en-US" sz="800" dirty="0">
                <a:latin typeface="Segoe UI" panose="020B0502040204020203" pitchFamily="34" charset="0"/>
                <a:cs typeface="Segoe UI" panose="020B0502040204020203" pitchFamily="34" charset="0"/>
              </a:rPr>
              <a:t>Qualitative feedback from producers and staff</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800" dirty="0">
                <a:latin typeface="Segoe UI" panose="020B0502040204020203" pitchFamily="34" charset="0"/>
                <a:cs typeface="Segoe UI" panose="020B0502040204020203" pitchFamily="34" charset="0"/>
              </a:rPr>
              <a:t>Continued access to Microsoft Teams (or a similar product); continued collaboration with the FPAC Business Center</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Use geographic data to improve targeting of outreach efforts for Tribal producers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Tribal producers living on reservations have unique needs due to complex land regulations. However, these producers have also reported that accessing USDA services can be difficult because of both physical distance from USDA Service Centers and limited presence of FSA staff in their region. By utilizing existing GIS data to identify the largest discrepancies between Tribal producer location and FSA presence, the agency will be better able to implement services targeted towards the highest-need producers.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a:cs typeface="Segoe UI"/>
              </a:rPr>
              <a:t>According to the USDA’s Food Access Research Atlas, the majority of Native American reservations include “food deserts” – low-income census tracts where residents are more than one mile (urban) or 10 miles (rural) from the nearest supermarket. As such, supporting Tribal producers in improving the productivity and economic growth of their operations is a critical step in promoting local food sovereignty and reducing food insecurity.</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FSA Outreach</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Analyze GIS data to determine geographic focus areas</a:t>
            </a:r>
          </a:p>
          <a:p>
            <a:pPr marL="114300" indent="0">
              <a:buSzPct val="75000"/>
              <a:buNone/>
            </a:pPr>
            <a:r>
              <a:rPr lang="en-US" sz="1200" dirty="0">
                <a:latin typeface="Segoe UI" panose="020B0502040204020203" pitchFamily="34" charset="0"/>
                <a:cs typeface="Segoe UI" panose="020B0502040204020203" pitchFamily="34" charset="0"/>
              </a:rPr>
              <a:t>Develop strategic plan for increasing outreach activities and presence in those regions</a:t>
            </a:r>
          </a:p>
          <a:p>
            <a:pPr marL="114300" indent="0">
              <a:buSzPct val="75000"/>
              <a:buNone/>
            </a:pPr>
            <a:r>
              <a:rPr lang="en-US" sz="1200" dirty="0">
                <a:latin typeface="Segoe UI" panose="020B0502040204020203" pitchFamily="34" charset="0"/>
                <a:cs typeface="Segoe UI" panose="020B0502040204020203" pitchFamily="34" charset="0"/>
              </a:rPr>
              <a:t>Pilot outreach activities in target areas</a:t>
            </a:r>
          </a:p>
          <a:p>
            <a:pPr marL="114300" indent="0">
              <a:buSzPct val="75000"/>
              <a:buNone/>
            </a:pPr>
            <a:r>
              <a:rPr lang="en-US" sz="1200" dirty="0">
                <a:latin typeface="Segoe UI" panose="020B0502040204020203" pitchFamily="34" charset="0"/>
                <a:cs typeface="Segoe UI" panose="020B0502040204020203" pitchFamily="34" charset="0"/>
              </a:rPr>
              <a:t>Develop plan for mainstreaming use of GIS data in future outreach planning efforts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Qualitative and quantitative feedback from producers in target areas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Collaboration with the Office of Tribal Relations; possible budgetary support for outreach activities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Centralize and improve user-friendliness of Beginning Farmer and Rancher (BFR) resources online</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Beginning farmers and ranchers (BFRs), in addition to utilizing FSA’s general programs, have unique needs relative to the larger American producer population. However, BFR resources are currently disaggregated and not co-located with more generalized USDA support. As a result, locating this information can be difficult and inconvenient. By centralizing these resources and ensuring that they’re available in a user-friendly manner, FSA will make it easier for these producers to access and engage with them.</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According to the 2017 Agricultural Census, the average American farmer is 57.5 years old. However, BFRs, who are typically younger, are also a rapidly growing cohort; a 2019 USDA report indicates that 17% of all American farms are entirely operated by new farmers. Supporting this group is critical to ensuring that American agriculture remains a vital and productive sector.</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FSA Outreach in collaboration with the FPAC Business Center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Prototype centralized pages or platforms for these resources as part of FSA’s larger information repository (likely farmers.gov)</a:t>
            </a:r>
          </a:p>
          <a:p>
            <a:pPr marL="114300" indent="0">
              <a:buSzPct val="75000"/>
              <a:buNone/>
            </a:pPr>
            <a:r>
              <a:rPr lang="en-US" sz="1200" dirty="0">
                <a:latin typeface="Segoe UI" panose="020B0502040204020203" pitchFamily="34" charset="0"/>
                <a:cs typeface="Segoe UI" panose="020B0502040204020203" pitchFamily="34" charset="0"/>
              </a:rPr>
              <a:t>Collect user feedback and refine design</a:t>
            </a:r>
          </a:p>
          <a:p>
            <a:pPr marL="114300" indent="0">
              <a:buSzPct val="75000"/>
              <a:buNone/>
            </a:pPr>
            <a:r>
              <a:rPr lang="en-US" sz="1200" dirty="0">
                <a:latin typeface="Segoe UI" panose="020B0502040204020203" pitchFamily="34" charset="0"/>
                <a:cs typeface="Segoe UI" panose="020B0502040204020203" pitchFamily="34" charset="0"/>
              </a:rPr>
              <a:t>Launch new online home for BFR resources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Metadata related to site visits and document access</a:t>
            </a:r>
          </a:p>
          <a:p>
            <a:pPr marL="114300" indent="0">
              <a:buSzPct val="75000"/>
              <a:buNone/>
            </a:pPr>
            <a:r>
              <a:rPr lang="en-US" sz="1200" dirty="0">
                <a:latin typeface="Segoe UI" panose="020B0502040204020203" pitchFamily="34" charset="0"/>
                <a:cs typeface="Segoe UI" panose="020B0502040204020203" pitchFamily="34" charset="0"/>
              </a:rPr>
              <a:t>Qualitative and quantitative feedback from BFRs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Support from FPAC Business Center and related contractors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850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FSA,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Designing and implementing a simplified direct farm loan application process.</a:t>
            </a: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2.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91C514-DA00-486C-855F-78EDE02C2D54}">
  <ds:schemaRefs>
    <ds:schemaRef ds:uri="8472685c-6837-4b43-a4b6-a0503350f3e3"/>
    <ds:schemaRef ds:uri="http://purl.org/dc/terms/"/>
    <ds:schemaRef ds:uri="http://purl.org/dc/elements/1.1/"/>
    <ds:schemaRef ds:uri="http://schemas.microsoft.com/office/2006/documentManagement/types"/>
    <ds:schemaRef ds:uri="5e819261-9c30-44c8-bdeb-857a1a2e8ed5"/>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1632</TotalTime>
  <Words>1810</Words>
  <Application>Microsoft Office PowerPoint</Application>
  <PresentationFormat>On-screen Show (16:9)</PresentationFormat>
  <Paragraphs>141</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Public Sans Thin</vt:lpstr>
      <vt:lpstr>Segoe UI</vt:lpstr>
      <vt:lpstr>Public Sans</vt:lpstr>
      <vt:lpstr>Arial</vt:lpstr>
      <vt:lpstr>Simple Light</vt:lpstr>
      <vt:lpstr>FY23 CX Action Plan Farm Service Agency United States Department of Agriculture</vt:lpstr>
      <vt:lpstr>FY21 Capacity Assessment Reflection Summary</vt:lpstr>
      <vt:lpstr>Adapting Service During a Global Pandemic</vt:lpstr>
      <vt:lpstr>HISP Equity Reflection</vt:lpstr>
      <vt:lpstr>FY22 Action Update: Build staff capacity to deliver positive service experiences to underserved producers</vt:lpstr>
      <vt:lpstr>FY22 Action Update: Pilot online appointment scheduling for producers</vt:lpstr>
      <vt:lpstr>FY23 Commit to Action: Use geographic data to improve targeting of outreach efforts for Tribal producers</vt:lpstr>
      <vt:lpstr>FY23 Commit to Action: Centralize and improve user-friendliness of Beginning Farmer and Rancher (BFR) resources online</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48</cp:revision>
  <cp:lastPrinted>2021-08-09T22:48:36Z</cp:lastPrinted>
  <dcterms:modified xsi:type="dcterms:W3CDTF">2022-01-26T15:19:44Z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