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4"/>
  </p:notesMasterIdLst>
  <p:sldIdLst>
    <p:sldId id="256" r:id="rId5"/>
    <p:sldId id="292" r:id="rId6"/>
    <p:sldId id="293" r:id="rId7"/>
    <p:sldId id="294" r:id="rId8"/>
    <p:sldId id="297" r:id="rId9"/>
    <p:sldId id="298" r:id="rId10"/>
    <p:sldId id="295" r:id="rId11"/>
    <p:sldId id="296" r:id="rId12"/>
    <p:sldId id="278" r:id="rId13"/>
  </p:sldIdLst>
  <p:sldSz cx="9144000" cy="5143500" type="screen16x9"/>
  <p:notesSz cx="6400800" cy="8686800"/>
  <p:embeddedFontLst>
    <p:embeddedFont>
      <p:font typeface="Public Sans" panose="020B0604020202020204" charset="0"/>
      <p:regular r:id="rId15"/>
      <p:bold r:id="rId16"/>
      <p:italic r:id="rId17"/>
      <p:boldItalic r:id="rId18"/>
    </p:embeddedFont>
    <p:embeddedFont>
      <p:font typeface="Public Sans Thin" panose="020B0604020202020204" charset="0"/>
      <p:regular r:id="rId19"/>
      <p:bold r:id="rId20"/>
      <p:italic r:id="rId21"/>
      <p:boldItalic r:id="rId22"/>
    </p:embeddedFont>
    <p:embeddedFont>
      <p:font typeface="Segoe UI" panose="020B0502040204020203"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32" d="100"/>
          <a:sy n="132" d="100"/>
        </p:scale>
        <p:origin x="93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customXml" Target="../customXml/item3.xml"/><Relationship Id="rId21" Type="http://schemas.openxmlformats.org/officeDocument/2006/relationships/font" Target="fonts/font7.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0.fntdata"/><Relationship Id="rId5" Type="http://schemas.openxmlformats.org/officeDocument/2006/relationships/slide" Target="slides/slide1.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font" Target="fonts/font5.fntdata"/><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rPr>
              <a:t>Natural Resources Conservation Service</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United States Department of Agriculture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1100" b="1" dirty="0">
                <a:latin typeface="Segoe UI" panose="020B0502040204020203" pitchFamily="34" charset="0"/>
                <a:cs typeface="Segoe UI" panose="020B0502040204020203" pitchFamily="34" charset="0"/>
              </a:rPr>
              <a:t>Competencies and Training for Job Series</a:t>
            </a:r>
          </a:p>
          <a:p>
            <a:pPr lvl="1">
              <a:buSzPct val="75000"/>
            </a:pPr>
            <a:r>
              <a:rPr lang="en-US" sz="900" dirty="0">
                <a:latin typeface="Segoe UI" panose="020B0502040204020203" pitchFamily="34" charset="0"/>
                <a:cs typeface="Segoe UI" panose="020B0502040204020203" pitchFamily="34" charset="0"/>
              </a:rPr>
              <a:t>Career Planner developed for three job series (457, 458, 470) with additional series under development. The series are field based/support positions that will ensure mission delivery. This assessment will allow for us to better train the workforce to provide enhanced and optimized customer service including prescriptive technical recommendations. </a:t>
            </a:r>
          </a:p>
          <a:p>
            <a:pPr lvl="1">
              <a:buSzPct val="75000"/>
            </a:pPr>
            <a:r>
              <a:rPr lang="en-US" sz="900" dirty="0">
                <a:latin typeface="Segoe UI" panose="020B0502040204020203" pitchFamily="34" charset="0"/>
                <a:cs typeface="Segoe UI" panose="020B0502040204020203" pitchFamily="34" charset="0"/>
              </a:rPr>
              <a:t>Career Planner is a Microsoft Excel tool that assists staff and supervisors in evaluating proficiency levels and identifying gaps in the assigned competencies.  </a:t>
            </a:r>
          </a:p>
          <a:p>
            <a:pPr lvl="1">
              <a:buSzPct val="75000"/>
            </a:pPr>
            <a:r>
              <a:rPr lang="en-US" sz="900" dirty="0">
                <a:latin typeface="Segoe UI" panose="020B0502040204020203" pitchFamily="34" charset="0"/>
                <a:cs typeface="Segoe UI" panose="020B0502040204020203" pitchFamily="34" charset="0"/>
              </a:rPr>
              <a:t>Developing communications toolkit. </a:t>
            </a:r>
            <a:endParaRPr lang="en-US" sz="700" b="1" dirty="0">
              <a:latin typeface="Segoe UI" panose="020B0502040204020203" pitchFamily="34" charset="0"/>
              <a:cs typeface="Segoe UI" panose="020B0502040204020203" pitchFamily="34" charset="0"/>
            </a:endParaRPr>
          </a:p>
          <a:p>
            <a:pPr>
              <a:buSzPct val="75000"/>
            </a:pPr>
            <a:r>
              <a:rPr lang="en-US" sz="1100" b="1" dirty="0">
                <a:latin typeface="Segoe UI" panose="020B0502040204020203" pitchFamily="34" charset="0"/>
                <a:cs typeface="Segoe UI" panose="020B0502040204020203" pitchFamily="34" charset="0"/>
              </a:rPr>
              <a:t>HEL and Wetland Determination Tool </a:t>
            </a:r>
          </a:p>
          <a:p>
            <a:pPr lvl="1">
              <a:buSzPct val="75000"/>
            </a:pPr>
            <a:r>
              <a:rPr lang="en-US" sz="900" dirty="0">
                <a:latin typeface="Segoe UI" panose="020B0502040204020203" pitchFamily="34" charset="0"/>
                <a:cs typeface="Segoe UI" panose="020B0502040204020203" pitchFamily="34" charset="0"/>
              </a:rPr>
              <a:t>The HEL tool resulted in product consistency and saved an estimated 2.5 hours per determination and an estimated 53 staff years annually. It improves customer service by improving response time and quality for customers. This tool was developed in a collaboration with FSA. </a:t>
            </a:r>
          </a:p>
          <a:p>
            <a:pPr lvl="1">
              <a:buSzPct val="75000"/>
            </a:pPr>
            <a:r>
              <a:rPr lang="en-US" sz="900" dirty="0">
                <a:latin typeface="Segoe UI" panose="020B0502040204020203" pitchFamily="34" charset="0"/>
                <a:cs typeface="Segoe UI" panose="020B0502040204020203" pitchFamily="34" charset="0"/>
              </a:rPr>
              <a:t>Development of Offsite Wetland Determination Tool and is currently in testing phase.</a:t>
            </a:r>
          </a:p>
          <a:p>
            <a:pPr>
              <a:buSzPct val="75000"/>
            </a:pPr>
            <a:r>
              <a:rPr lang="en-US" sz="1100" b="1" dirty="0">
                <a:latin typeface="Segoe UI" panose="020B0502040204020203" pitchFamily="34" charset="0"/>
                <a:cs typeface="Segoe UI" panose="020B0502040204020203" pitchFamily="34" charset="0"/>
              </a:rPr>
              <a:t>National Innovation Leader</a:t>
            </a:r>
          </a:p>
          <a:p>
            <a:pPr lvl="1">
              <a:buSzPct val="75000"/>
            </a:pPr>
            <a:r>
              <a:rPr lang="en-US" sz="900" dirty="0">
                <a:latin typeface="Segoe UI" panose="020B0502040204020203" pitchFamily="34" charset="0"/>
                <a:cs typeface="Segoe UI" panose="020B0502040204020203" pitchFamily="34" charset="0"/>
              </a:rPr>
              <a:t>National Innovation Leader hired to address project management, service design, adoption of new projects and expansion of innovation within the agency. As a result of this effort, we will provide new tools and expand technology to increase ease and efficiency for our customers. </a:t>
            </a: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a:buSzPct val="75000"/>
            </a:pPr>
            <a:r>
              <a:rPr lang="en-US" sz="1300" dirty="0">
                <a:solidFill>
                  <a:schemeClr val="tx1"/>
                </a:solidFill>
                <a:latin typeface="Segoe UI" panose="020B0502040204020203" pitchFamily="34" charset="0"/>
                <a:cs typeface="Segoe UI" panose="020B0502040204020203" pitchFamily="34" charset="0"/>
              </a:rPr>
              <a:t>Engage and inspire employees to recognize, understand, and address barriers and opportunities for improvement.</a:t>
            </a:r>
          </a:p>
          <a:p>
            <a:pPr>
              <a:buSzPct val="75000"/>
            </a:pPr>
            <a:r>
              <a:rPr lang="en-US" sz="1300" dirty="0">
                <a:solidFill>
                  <a:schemeClr val="tx1"/>
                </a:solidFill>
                <a:latin typeface="Segoe UI" panose="020B0502040204020203" pitchFamily="34" charset="0"/>
                <a:cs typeface="Segoe UI" panose="020B0502040204020203" pitchFamily="34" charset="0"/>
              </a:rPr>
              <a:t>Innovation generates from field staff who encounter the issues and barriers out in the field, day in and day out. We want to harness that innovation.</a:t>
            </a:r>
          </a:p>
          <a:p>
            <a:pPr>
              <a:buSzPct val="75000"/>
            </a:pPr>
            <a:r>
              <a:rPr lang="en-US" sz="1300" dirty="0">
                <a:solidFill>
                  <a:schemeClr val="tx1"/>
                </a:solidFill>
                <a:latin typeface="Segoe UI" panose="020B0502040204020203" pitchFamily="34" charset="0"/>
                <a:cs typeface="Segoe UI" panose="020B0502040204020203" pitchFamily="34" charset="0"/>
              </a:rPr>
              <a:t>Create an online portal where employees can submit, interact, and see the results of innovative ideas and solutions.</a:t>
            </a:r>
          </a:p>
          <a:p>
            <a:pPr>
              <a:buSzPct val="75000"/>
            </a:pPr>
            <a:endParaRPr lang="en-US" sz="13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b="1" dirty="0">
                <a:latin typeface="Segoe UI" panose="020B0502040204020203" pitchFamily="34" charset="0"/>
                <a:cs typeface="Segoe UI" panose="020B0502040204020203" pitchFamily="34" charset="0"/>
              </a:rPr>
              <a:t>Modified the Service Delivery Model</a:t>
            </a:r>
          </a:p>
          <a:p>
            <a:pPr marL="114300" indent="0">
              <a:buSzPct val="75000"/>
              <a:buNone/>
            </a:pPr>
            <a:endParaRPr lang="en-US" sz="1100" b="1" dirty="0">
              <a:latin typeface="Segoe UI" panose="020B0502040204020203" pitchFamily="34" charset="0"/>
              <a:cs typeface="Segoe UI" panose="020B0502040204020203" pitchFamily="34" charset="0"/>
            </a:endParaRPr>
          </a:p>
          <a:p>
            <a:pPr>
              <a:buSzPct val="75000"/>
            </a:pPr>
            <a:r>
              <a:rPr lang="en-US" sz="900" dirty="0">
                <a:latin typeface="Segoe UI" panose="020B0502040204020203" pitchFamily="34" charset="0"/>
                <a:cs typeface="Segoe UI" panose="020B0502040204020203" pitchFamily="34" charset="0"/>
              </a:rPr>
              <a:t>E-signatures</a:t>
            </a:r>
          </a:p>
          <a:p>
            <a:pPr>
              <a:buSzPct val="75000"/>
            </a:pPr>
            <a:r>
              <a:rPr lang="en-US" sz="900" dirty="0">
                <a:latin typeface="Segoe UI" panose="020B0502040204020203" pitchFamily="34" charset="0"/>
                <a:cs typeface="Segoe UI" panose="020B0502040204020203" pitchFamily="34" charset="0"/>
              </a:rPr>
              <a:t>Our farmers.gov, which features e-signature, customer facing updates on forms, is allowing us to have more interaction with customers on a 24/7 basis so our assistance can be provided when a producer needs it, not just limited when we are in the office.</a:t>
            </a:r>
          </a:p>
          <a:p>
            <a:pPr>
              <a:buSzPct val="75000"/>
            </a:pPr>
            <a:r>
              <a:rPr lang="en-US" sz="900" dirty="0">
                <a:latin typeface="Segoe UI" panose="020B0502040204020203" pitchFamily="34" charset="0"/>
                <a:cs typeface="Segoe UI" panose="020B0502040204020203" pitchFamily="34" charset="0"/>
              </a:rPr>
              <a:t>Use of digital platforms to reach customers</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The efficiencies gained have been adopted into the service delivery model and will be available going forward.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American farmers, ranchers, forest landowners, local communities and American public.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a:t>
            </a:r>
          </a:p>
          <a:p>
            <a:pPr>
              <a:buSzPct val="75000"/>
            </a:pPr>
            <a:r>
              <a:rPr lang="en-US" sz="1100" dirty="0">
                <a:solidFill>
                  <a:schemeClr val="tx1"/>
                </a:solidFill>
                <a:latin typeface="Segoe UI" panose="020B0502040204020203" pitchFamily="34" charset="0"/>
                <a:cs typeface="Segoe UI" panose="020B0502040204020203" pitchFamily="34" charset="0"/>
              </a:rPr>
              <a:t>Stigma in self-identifying as “underserved producer”</a:t>
            </a:r>
          </a:p>
          <a:p>
            <a:pPr>
              <a:buSzPct val="75000"/>
            </a:pPr>
            <a:r>
              <a:rPr lang="en-US" sz="1100" dirty="0">
                <a:solidFill>
                  <a:schemeClr val="tx1"/>
                </a:solidFill>
                <a:latin typeface="Segoe UI" panose="020B0502040204020203" pitchFamily="34" charset="0"/>
                <a:cs typeface="Segoe UI" panose="020B0502040204020203" pitchFamily="34" charset="0"/>
              </a:rPr>
              <a:t>Need for in-person interaction for underserved producers</a:t>
            </a:r>
          </a:p>
          <a:p>
            <a:pPr>
              <a:buSzPct val="75000"/>
            </a:pPr>
            <a:r>
              <a:rPr lang="en-US" sz="1100" dirty="0">
                <a:solidFill>
                  <a:schemeClr val="tx1"/>
                </a:solidFill>
                <a:latin typeface="Segoe UI" panose="020B0502040204020203" pitchFamily="34" charset="0"/>
                <a:cs typeface="Segoe UI" panose="020B0502040204020203" pitchFamily="34" charset="0"/>
              </a:rPr>
              <a:t>Discomfort or lack of trust with government agencies</a:t>
            </a:r>
          </a:p>
          <a:p>
            <a:pPr>
              <a:buSzPct val="75000"/>
            </a:pPr>
            <a:r>
              <a:rPr lang="en-US" sz="1100" dirty="0">
                <a:solidFill>
                  <a:schemeClr val="tx1"/>
                </a:solidFill>
                <a:latin typeface="Segoe UI" panose="020B0502040204020203" pitchFamily="34" charset="0"/>
                <a:cs typeface="Segoe UI" panose="020B0502040204020203" pitchFamily="34" charset="0"/>
              </a:rPr>
              <a:t>Program complexity overwhelming</a:t>
            </a:r>
          </a:p>
          <a:p>
            <a:pPr>
              <a:buSzPct val="75000"/>
            </a:pPr>
            <a:r>
              <a:rPr lang="en-US" sz="1100" dirty="0">
                <a:solidFill>
                  <a:schemeClr val="tx1"/>
                </a:solidFill>
                <a:latin typeface="Segoe UI" panose="020B0502040204020203" pitchFamily="34" charset="0"/>
                <a:cs typeface="Segoe UI" panose="020B0502040204020203" pitchFamily="34" charset="0"/>
              </a:rPr>
              <a:t>Payment schedules and format does not match the small producer needs</a:t>
            </a:r>
          </a:p>
          <a:p>
            <a:pPr>
              <a:buSzPct val="75000"/>
            </a:pPr>
            <a:r>
              <a:rPr lang="en-US" sz="1100" dirty="0">
                <a:solidFill>
                  <a:schemeClr val="tx1"/>
                </a:solidFill>
                <a:latin typeface="Segoe UI" panose="020B0502040204020203" pitchFamily="34" charset="0"/>
                <a:cs typeface="Segoe UI" panose="020B0502040204020203" pitchFamily="34" charset="0"/>
              </a:rPr>
              <a:t>Timelines do not meet financial assistance needs for producers</a:t>
            </a:r>
          </a:p>
          <a:p>
            <a:pPr>
              <a:buSzPct val="75000"/>
            </a:pPr>
            <a:r>
              <a:rPr lang="en-US" sz="1100" dirty="0">
                <a:solidFill>
                  <a:schemeClr val="tx1"/>
                </a:solidFill>
                <a:latin typeface="Segoe UI" panose="020B0502040204020203" pitchFamily="34" charset="0"/>
                <a:cs typeface="Segoe UI" panose="020B0502040204020203" pitchFamily="34" charset="0"/>
              </a:rPr>
              <a:t>Reluctance to use advance payments, as well as stigma with advance payments</a:t>
            </a:r>
          </a:p>
          <a:p>
            <a:pPr>
              <a:buSzPct val="75000"/>
            </a:pPr>
            <a:r>
              <a:rPr lang="en-US" sz="1100" dirty="0">
                <a:solidFill>
                  <a:schemeClr val="tx1"/>
                </a:solidFill>
                <a:latin typeface="Segoe UI" panose="020B0502040204020203" pitchFamily="34" charset="0"/>
                <a:cs typeface="Segoe UI" panose="020B0502040204020203" pitchFamily="34" charset="0"/>
              </a:rPr>
              <a:t>Inadequate funding and or program assistance slated for urban agriculture producers</a:t>
            </a:r>
          </a:p>
          <a:p>
            <a:pPr>
              <a:buSzPct val="75000"/>
            </a:pPr>
            <a:r>
              <a:rPr lang="en-US" sz="1100" dirty="0">
                <a:solidFill>
                  <a:schemeClr val="tx1"/>
                </a:solidFill>
                <a:latin typeface="Segoe UI" panose="020B0502040204020203" pitchFamily="34" charset="0"/>
                <a:cs typeface="Segoe UI" panose="020B0502040204020203" pitchFamily="34" charset="0"/>
              </a:rPr>
              <a:t>Assess office hours and use of farmers.gov with this group so customers can consistently access services</a:t>
            </a:r>
          </a:p>
          <a:p>
            <a:pPr>
              <a:buSzPct val="75000"/>
            </a:pPr>
            <a:r>
              <a:rPr lang="en-US" sz="1100" dirty="0">
                <a:solidFill>
                  <a:schemeClr val="tx1"/>
                </a:solidFill>
                <a:latin typeface="Segoe UI" panose="020B0502040204020203" pitchFamily="34" charset="0"/>
                <a:cs typeface="Segoe UI" panose="020B0502040204020203" pitchFamily="34" charset="0"/>
              </a:rPr>
              <a:t>When demoing farmers.gov with urban and limited growers, we will need to identify what they find helpful</a:t>
            </a:r>
          </a:p>
          <a:p>
            <a:pPr>
              <a:buSzPct val="75000"/>
            </a:pPr>
            <a:r>
              <a:rPr lang="en-US" sz="1100" dirty="0">
                <a:solidFill>
                  <a:schemeClr val="tx1"/>
                </a:solidFill>
                <a:latin typeface="Segoe UI" panose="020B0502040204020203" pitchFamily="34" charset="0"/>
                <a:cs typeface="Segoe UI" panose="020B0502040204020203" pitchFamily="34" charset="0"/>
              </a:rPr>
              <a:t>Increased understanding for urban agriculture technology/innovation </a:t>
            </a:r>
            <a:endParaRPr lang="en-US" sz="1300" b="1"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How might these individuals interact with your program differently? </a:t>
            </a:r>
          </a:p>
          <a:p>
            <a:pPr>
              <a:buSzPct val="75000"/>
            </a:pPr>
            <a:r>
              <a:rPr lang="en-US" sz="1100" dirty="0">
                <a:latin typeface="Segoe UI" panose="020B0502040204020203" pitchFamily="34" charset="0"/>
                <a:cs typeface="Segoe UI" panose="020B0502040204020203" pitchFamily="34" charset="0"/>
              </a:rPr>
              <a:t>In-person interaction to establish trust </a:t>
            </a:r>
          </a:p>
          <a:p>
            <a:pPr>
              <a:buSzPct val="75000"/>
            </a:pPr>
            <a:r>
              <a:rPr lang="en-US" sz="1100" dirty="0">
                <a:latin typeface="Segoe UI" panose="020B0502040204020203" pitchFamily="34" charset="0"/>
                <a:cs typeface="Segoe UI" panose="020B0502040204020203" pitchFamily="34" charset="0"/>
              </a:rPr>
              <a:t>Customized/tailored information or forms to match their needs</a:t>
            </a:r>
          </a:p>
          <a:p>
            <a:pPr>
              <a:buSzPct val="75000"/>
            </a:pPr>
            <a:r>
              <a:rPr lang="en-US" sz="1100" dirty="0">
                <a:latin typeface="Segoe UI" panose="020B0502040204020203" pitchFamily="34" charset="0"/>
                <a:cs typeface="Segoe UI" panose="020B0502040204020203" pitchFamily="34" charset="0"/>
              </a:rPr>
              <a:t>Translation Services may be needed</a:t>
            </a:r>
          </a:p>
          <a:p>
            <a:pPr>
              <a:buSzPct val="75000"/>
            </a:pPr>
            <a:r>
              <a:rPr lang="en-US" sz="1100" dirty="0">
                <a:latin typeface="Segoe UI" panose="020B0502040204020203" pitchFamily="34" charset="0"/>
                <a:cs typeface="Segoe UI" panose="020B0502040204020203" pitchFamily="34" charset="0"/>
              </a:rPr>
              <a:t>Need trusted sources/intermediaries – we will assess how partners are utilized and will adjust as needed to provide key service and support</a:t>
            </a:r>
          </a:p>
          <a:p>
            <a:pPr>
              <a:buSzPct val="75000"/>
            </a:pPr>
            <a:r>
              <a:rPr lang="en-US" sz="1100" dirty="0">
                <a:latin typeface="Segoe UI" panose="020B0502040204020203" pitchFamily="34" charset="0"/>
                <a:cs typeface="Segoe UI" panose="020B0502040204020203" pitchFamily="34" charset="0"/>
              </a:rPr>
              <a:t>Past events/interactions may influence future engagement/participation</a:t>
            </a:r>
          </a:p>
          <a:p>
            <a:pPr>
              <a:buSzPct val="75000"/>
            </a:pPr>
            <a:r>
              <a:rPr lang="en-US" sz="1100" dirty="0">
                <a:latin typeface="Segoe UI" panose="020B0502040204020203" pitchFamily="34" charset="0"/>
                <a:cs typeface="Segoe UI" panose="020B0502040204020203" pitchFamily="34" charset="0"/>
              </a:rPr>
              <a:t>Hours of operation may not be conducive to some, more devotion needed to off core hour dialogue</a:t>
            </a:r>
          </a:p>
          <a:p>
            <a:pPr>
              <a:buSzPct val="75000"/>
            </a:pPr>
            <a:r>
              <a:rPr lang="en-US" sz="1100" dirty="0">
                <a:latin typeface="Segoe UI" panose="020B0502040204020203" pitchFamily="34" charset="0"/>
                <a:cs typeface="Segoe UI" panose="020B0502040204020203" pitchFamily="34" charset="0"/>
              </a:rPr>
              <a:t>Lack of information on how USDA works</a:t>
            </a: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a:buSzPct val="75000"/>
            </a:pPr>
            <a:r>
              <a:rPr lang="en-US" sz="1100" dirty="0">
                <a:latin typeface="Segoe UI" panose="020B0502040204020203" pitchFamily="34" charset="0"/>
                <a:cs typeface="Segoe UI" panose="020B0502040204020203" pitchFamily="34" charset="0"/>
              </a:rPr>
              <a:t>Less quantitative data for limited resource producers' interactions </a:t>
            </a:r>
          </a:p>
          <a:p>
            <a:pPr>
              <a:buSzPct val="75000"/>
            </a:pPr>
            <a:r>
              <a:rPr lang="en-US" sz="1100" dirty="0">
                <a:latin typeface="Segoe UI" panose="020B0502040204020203" pitchFamily="34" charset="0"/>
                <a:cs typeface="Segoe UI" panose="020B0502040204020203" pitchFamily="34" charset="0"/>
              </a:rPr>
              <a:t>Need information about overlap between limited resources groups and other producer groups (need to distinguish which group the limited resource producers are engaging, beginning farmer, historically underserved)</a:t>
            </a:r>
          </a:p>
          <a:p>
            <a:pPr>
              <a:buSzPct val="75000"/>
            </a:pPr>
            <a:r>
              <a:rPr lang="en-US" sz="1100" dirty="0">
                <a:latin typeface="Segoe UI" panose="020B0502040204020203" pitchFamily="34" charset="0"/>
                <a:cs typeface="Segoe UI" panose="020B0502040204020203" pitchFamily="34" charset="0"/>
              </a:rPr>
              <a:t>No good metric to measure limited resource producers – who we have served and or what is needed</a:t>
            </a:r>
          </a:p>
          <a:p>
            <a:pPr>
              <a:buSzPct val="75000"/>
            </a:pPr>
            <a:r>
              <a:rPr lang="en-US" sz="1100" dirty="0">
                <a:latin typeface="Segoe UI" panose="020B0502040204020203" pitchFamily="34" charset="0"/>
                <a:cs typeface="Segoe UI" panose="020B0502040204020203" pitchFamily="34" charset="0"/>
              </a:rPr>
              <a:t>While contracts will provide a data point, it will not fully serve as a metric to capture our service provided to HU customers.  </a:t>
            </a:r>
          </a:p>
          <a:p>
            <a:pPr>
              <a:buSzPct val="75000"/>
            </a:pPr>
            <a:r>
              <a:rPr lang="en-US" sz="1100" dirty="0">
                <a:latin typeface="Segoe UI" panose="020B0502040204020203" pitchFamily="34" charset="0"/>
                <a:cs typeface="Segoe UI" panose="020B0502040204020203" pitchFamily="34" charset="0"/>
              </a:rPr>
              <a:t>Plain language – avoid acronyms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Employee Innovation Portal</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Process – Ease/Efficiency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a:cs typeface="Segoe UI"/>
              </a:rPr>
              <a:t>Innovation generates from field staff who encounter the issues and barriers out in the field, day in and day out.  We want to harness that innovation. This effort will improve the customer experience through sharing of field developed resources such as outreach tools and products and technical tools that improve speed and accuracy for technical recommendations made to customers.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NRCS Chief and Agency Senior Leaders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ENGAGE and inspire employees to recognize, understand, and address barriers and opportunities for improvement.</a:t>
            </a:r>
          </a:p>
          <a:p>
            <a:pPr marL="114300" indent="0">
              <a:buSzPct val="75000"/>
              <a:buNone/>
            </a:pPr>
            <a:r>
              <a:rPr lang="en-US" sz="1200" dirty="0">
                <a:latin typeface="Segoe UI" panose="020B0502040204020203" pitchFamily="34" charset="0"/>
                <a:cs typeface="Segoe UI" panose="020B0502040204020203" pitchFamily="34" charset="0"/>
              </a:rPr>
              <a:t>Create an online portal where employees can submit, interact, and see the results of innovative ideas and solutions. </a:t>
            </a:r>
          </a:p>
          <a:p>
            <a:pPr marL="114300" indent="0">
              <a:buSzPct val="75000"/>
              <a:buNone/>
            </a:pPr>
            <a:r>
              <a:rPr lang="en-US" sz="1200" dirty="0">
                <a:latin typeface="Segoe UI" panose="020B0502040204020203" pitchFamily="34" charset="0"/>
                <a:cs typeface="Segoe UI" panose="020B0502040204020203" pitchFamily="34" charset="0"/>
              </a:rPr>
              <a:t>Develop, pilot test and launch national Employee Innovation Portal</a:t>
            </a:r>
          </a:p>
          <a:p>
            <a:pPr marL="114300" indent="0">
              <a:buSzPct val="75000"/>
              <a:buNone/>
            </a:pPr>
            <a:r>
              <a:rPr lang="en-US" sz="1200" dirty="0">
                <a:latin typeface="Segoe UI" panose="020B0502040204020203" pitchFamily="34" charset="0"/>
                <a:cs typeface="Segoe UI" panose="020B0502040204020203" pitchFamily="34" charset="0"/>
              </a:rPr>
              <a:t>Test farmers.gov; have it be demoed and discussed with urban producers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Conduct bi-monthly Employee Innovation Portal submission reviews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Continued Agency commitment and support </a:t>
            </a:r>
          </a:p>
          <a:p>
            <a:pPr marL="114300" indent="0">
              <a:buSzPct val="75000"/>
              <a:buNone/>
            </a:pPr>
            <a:r>
              <a:rPr lang="en-US" sz="1200" dirty="0">
                <a:latin typeface="Segoe UI" panose="020B0502040204020203" pitchFamily="34" charset="0"/>
                <a:cs typeface="Segoe UI" panose="020B0502040204020203" pitchFamily="34" charset="0"/>
              </a:rPr>
              <a:t>Customer Service Survey for increased engagement</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Enhancement of Conservation Assessment Ranking Tool</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100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800" dirty="0">
                <a:latin typeface="Segoe UI" panose="020B0502040204020203" pitchFamily="34" charset="0"/>
                <a:cs typeface="Segoe UI" panose="020B0502040204020203" pitchFamily="34" charset="0"/>
              </a:rPr>
              <a:t>Process/Ease and Efficiency</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800" dirty="0">
                <a:latin typeface="Segoe UI" panose="020B0502040204020203" pitchFamily="34" charset="0"/>
                <a:cs typeface="Segoe UI" panose="020B0502040204020203" pitchFamily="34" charset="0"/>
              </a:rPr>
              <a:t>The tool has streamlined and modernize NRCS’ conservation planning and program delivery by reducing field staff workload and improving the customer experience by creating and efficient conservation planning and application evaluation process. </a:t>
            </a:r>
          </a:p>
          <a:p>
            <a:pPr>
              <a:buSzPct val="75000"/>
            </a:pPr>
            <a:r>
              <a:rPr lang="en-US" sz="800" dirty="0">
                <a:latin typeface="Segoe UI" panose="020B0502040204020203" pitchFamily="34" charset="0"/>
                <a:cs typeface="Segoe UI" panose="020B0502040204020203" pitchFamily="34" charset="0"/>
              </a:rPr>
              <a:t>92,397 assessments have been completed to date</a:t>
            </a:r>
          </a:p>
          <a:p>
            <a:pPr>
              <a:buSzPct val="75000"/>
            </a:pPr>
            <a:r>
              <a:rPr lang="en-US" sz="800" dirty="0">
                <a:latin typeface="Segoe UI" panose="020B0502040204020203" pitchFamily="34" charset="0"/>
                <a:cs typeface="Segoe UI" panose="020B0502040204020203" pitchFamily="34" charset="0"/>
              </a:rPr>
              <a:t>72,343,225 million acres have been assessed to date which is 216% of the average acres planned per FY</a:t>
            </a:r>
          </a:p>
          <a:p>
            <a:pPr>
              <a:buSzPct val="75000"/>
            </a:pPr>
            <a:r>
              <a:rPr lang="en-US" sz="800" dirty="0">
                <a:latin typeface="Segoe UI" panose="020B0502040204020203" pitchFamily="34" charset="0"/>
                <a:cs typeface="Segoe UI" panose="020B0502040204020203" pitchFamily="34" charset="0"/>
              </a:rPr>
              <a:t>112,540 rankings have been completed to date (one assessment can be ranked for multiple applicable ranking pools)</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800" dirty="0">
                <a:latin typeface="Segoe UI" panose="020B0502040204020203" pitchFamily="34" charset="0"/>
                <a:cs typeface="Segoe UI" panose="020B0502040204020203" pitchFamily="34" charset="0"/>
              </a:rPr>
              <a:t>NRCS Chief and Agency Senior Leaders</a:t>
            </a:r>
          </a:p>
          <a:p>
            <a:pPr marL="114300" indent="0">
              <a:buSzPct val="75000"/>
              <a:buNone/>
            </a:pPr>
            <a:endParaRPr lang="en-US" sz="1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800" dirty="0">
                <a:latin typeface="Segoe UI" panose="020B0502040204020203" pitchFamily="34" charset="0"/>
                <a:cs typeface="Segoe UI" panose="020B0502040204020203" pitchFamily="34" charset="0"/>
              </a:rPr>
              <a:t>A decrease in time from program application to contractual funding. </a:t>
            </a:r>
          </a:p>
          <a:p>
            <a:pPr marL="114300" indent="0">
              <a:buSzPct val="75000"/>
              <a:buNone/>
            </a:pPr>
            <a:r>
              <a:rPr lang="en-US" sz="800" dirty="0">
                <a:latin typeface="Segoe UI" panose="020B0502040204020203" pitchFamily="34" charset="0"/>
                <a:cs typeface="Segoe UI" panose="020B0502040204020203" pitchFamily="34" charset="0"/>
              </a:rPr>
              <a:t>A decrease in the number of applications per producer.</a:t>
            </a:r>
          </a:p>
          <a:p>
            <a:pPr marL="114300" indent="0">
              <a:buSzPct val="75000"/>
              <a:buNone/>
            </a:pPr>
            <a:r>
              <a:rPr lang="en-US" sz="800" dirty="0">
                <a:latin typeface="Segoe UI" panose="020B0502040204020203" pitchFamily="34" charset="0"/>
                <a:cs typeface="Segoe UI" panose="020B0502040204020203" pitchFamily="34" charset="0"/>
              </a:rPr>
              <a:t>An increase in real-time resource assessments through a decision support system (CART).</a:t>
            </a:r>
          </a:p>
          <a:p>
            <a:pPr marL="114300" indent="0">
              <a:buSzPct val="75000"/>
              <a:buNone/>
            </a:pPr>
            <a:endParaRPr lang="en-US" sz="10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800" dirty="0">
                <a:latin typeface="Segoe UI" panose="020B0502040204020203" pitchFamily="34" charset="0"/>
                <a:cs typeface="Segoe UI" panose="020B0502040204020203" pitchFamily="34" charset="0"/>
              </a:rPr>
              <a:t>Reduce repetitive requests for information where streamlining of current program policy is completed to increase workload efficiencies. Improve the internal processes for programmatic decisions to increase program efficiency and quality assurance with the certainty our customers deserve and expect.</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800" dirty="0">
                <a:latin typeface="Segoe UI" panose="020B0502040204020203" pitchFamily="34" charset="0"/>
                <a:cs typeface="Segoe UI" panose="020B0502040204020203" pitchFamily="34" charset="0"/>
              </a:rPr>
              <a:t>Continued Agency commitment and support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Conservation Planning Process – Reinvigorate Conservation Planning</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Service - Effectiveness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a:cs typeface="Segoe UI"/>
              </a:rPr>
              <a:t>Conservation planning is the foundation for voluntary conservation delivery. A comprehensive conservation plan will provide a prescriptive approach for identifying long term solutions that will aid American farmers, ranchers, foresters with the treatment and addressing resource concerns needed to achieve the benefits of a healthy and productive landscape.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NRCS Chief and Agency Senior Leaders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April 30, 2021 – Preliminary State plans will be submitted</a:t>
            </a:r>
          </a:p>
          <a:p>
            <a:pPr marL="114300" indent="0">
              <a:buSzPct val="75000"/>
              <a:buNone/>
            </a:pPr>
            <a:r>
              <a:rPr lang="en-US" sz="1200" dirty="0">
                <a:latin typeface="Segoe UI" panose="020B0502040204020203" pitchFamily="34" charset="0"/>
                <a:cs typeface="Segoe UI" panose="020B0502040204020203" pitchFamily="34" charset="0"/>
              </a:rPr>
              <a:t>June 1, 2021 - Preliminary plans and/or reports will be reviewed by a core team and general feedback will be provided to all state teams for their use in finalizing state plans. </a:t>
            </a:r>
          </a:p>
          <a:p>
            <a:pPr marL="114300" indent="0">
              <a:buSzPct val="75000"/>
              <a:buNone/>
            </a:pPr>
            <a:r>
              <a:rPr lang="en-US" sz="1200" dirty="0">
                <a:latin typeface="Segoe UI" panose="020B0502040204020203" pitchFamily="34" charset="0"/>
                <a:cs typeface="Segoe UI" panose="020B0502040204020203" pitchFamily="34" charset="0"/>
              </a:rPr>
              <a:t>Virtual training for state and conservation partner leaders; June 22nd and June 24th </a:t>
            </a:r>
          </a:p>
          <a:p>
            <a:pPr marL="114300" indent="0">
              <a:buSzPct val="75000"/>
              <a:buNone/>
            </a:pPr>
            <a:r>
              <a:rPr lang="en-US" sz="1200" dirty="0">
                <a:latin typeface="Segoe UI" panose="020B0502040204020203" pitchFamily="34" charset="0"/>
                <a:cs typeface="Segoe UI" panose="020B0502040204020203" pitchFamily="34" charset="0"/>
              </a:rPr>
              <a:t>July 16, 2021 – Final plans should be submitted</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Conduct quarterly reviews for the state plans.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Continued Agency commitment and support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Urban Agriculture</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Service - Effectiveness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Urban agriculture serves as a vital component in food security and conservation.  The ability to address 80% of the U.S. population living in or near urban centers, urban agriculture will make a significant impact on the health and well being of our customers. </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NRCS Chief and Agency Senior Leaders </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Establishment of the Office of Urban Agriculture</a:t>
            </a:r>
          </a:p>
          <a:p>
            <a:pPr marL="114300" indent="0">
              <a:buSzPct val="75000"/>
              <a:buNone/>
            </a:pPr>
            <a:r>
              <a:rPr lang="en-US" sz="1200" dirty="0">
                <a:latin typeface="Segoe UI" panose="020B0502040204020203" pitchFamily="34" charset="0"/>
                <a:cs typeface="Segoe UI" panose="020B0502040204020203" pitchFamily="34" charset="0"/>
              </a:rPr>
              <a:t>Announcement for Urban Agriculture and Innovation Production Grants</a:t>
            </a:r>
          </a:p>
          <a:p>
            <a:pPr marL="114300" indent="0">
              <a:buSzPct val="75000"/>
              <a:buNone/>
            </a:pPr>
            <a:r>
              <a:rPr lang="en-US" sz="1200" dirty="0">
                <a:latin typeface="Segoe UI" panose="020B0502040204020203" pitchFamily="34" charset="0"/>
                <a:cs typeface="Segoe UI" panose="020B0502040204020203" pitchFamily="34" charset="0"/>
              </a:rPr>
              <a:t>Review of payment system scenarios for Urban agriculture and small farms</a:t>
            </a:r>
          </a:p>
          <a:p>
            <a:pPr marL="114300" indent="0">
              <a:buSzPct val="75000"/>
              <a:buNone/>
            </a:pPr>
            <a:r>
              <a:rPr lang="en-US" sz="1200" dirty="0">
                <a:latin typeface="Segoe UI" panose="020B0502040204020203" pitchFamily="34" charset="0"/>
                <a:cs typeface="Segoe UI" panose="020B0502040204020203" pitchFamily="34" charset="0"/>
              </a:rPr>
              <a:t>Cross cut with Conservation Planning Process Item #1 by adding urban modifier and land use to CART resources assessment and creating urban ranking pools</a:t>
            </a:r>
          </a:p>
          <a:p>
            <a:pPr marL="114300" indent="0">
              <a:buSzPct val="75000"/>
              <a:buNone/>
            </a:pPr>
            <a:r>
              <a:rPr lang="en-US" sz="1200" dirty="0">
                <a:latin typeface="Segoe UI" panose="020B0502040204020203" pitchFamily="34" charset="0"/>
                <a:cs typeface="Segoe UI" panose="020B0502040204020203" pitchFamily="34" charset="0"/>
              </a:rPr>
              <a:t>Pilot soil testing for contaminants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Increase program participation including pilot participants </a:t>
            </a:r>
          </a:p>
          <a:p>
            <a:pPr marL="114300" indent="0">
              <a:buSzPct val="75000"/>
              <a:buNone/>
            </a:pPr>
            <a:r>
              <a:rPr lang="en-US" sz="1200" dirty="0">
                <a:latin typeface="Segoe UI" panose="020B0502040204020203" pitchFamily="34" charset="0"/>
                <a:cs typeface="Segoe UI" panose="020B0502040204020203" pitchFamily="34" charset="0"/>
              </a:rPr>
              <a:t>Adoption of new conservation practice implementation </a:t>
            </a:r>
          </a:p>
          <a:p>
            <a:pPr marL="114300" indent="0">
              <a:buSzPct val="75000"/>
              <a:buNone/>
            </a:pPr>
            <a:r>
              <a:rPr lang="en-US" sz="1200" dirty="0">
                <a:latin typeface="Segoe UI" panose="020B0502040204020203" pitchFamily="34" charset="0"/>
                <a:cs typeface="Segoe UI" panose="020B0502040204020203" pitchFamily="34" charset="0"/>
              </a:rPr>
              <a:t>Expansion of voluntary agriculture for Beginning Farmers, Ranchers, Foresters; Historically Underserved, Limited Resource and nontraditional customers</a:t>
            </a:r>
          </a:p>
          <a:p>
            <a:pPr marL="114300" indent="0">
              <a:buSzPct val="75000"/>
              <a:buNone/>
            </a:pPr>
            <a:r>
              <a:rPr lang="en-US" sz="1200" dirty="0">
                <a:latin typeface="Segoe UI" panose="020B0502040204020203" pitchFamily="34" charset="0"/>
                <a:cs typeface="Segoe UI" panose="020B0502040204020203" pitchFamily="34" charset="0"/>
              </a:rPr>
              <a:t>Website and farmers.gov analytics/reports for user access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Continued Agency commitment, resources and support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3.xml><?xml version="1.0" encoding="utf-8"?>
<ds:datastoreItem xmlns:ds="http://schemas.openxmlformats.org/officeDocument/2006/customXml" ds:itemID="{BE91C514-DA00-486C-855F-78EDE02C2D54}">
  <ds:schemaRefs>
    <ds:schemaRef ds:uri="8472685c-6837-4b43-a4b6-a0503350f3e3"/>
    <ds:schemaRef ds:uri="http://purl.org/dc/terms/"/>
    <ds:schemaRef ds:uri="http://purl.org/dc/elements/1.1/"/>
    <ds:schemaRef ds:uri="http://schemas.microsoft.com/office/2006/documentManagement/types"/>
    <ds:schemaRef ds:uri="5e819261-9c30-44c8-bdeb-857a1a2e8ed5"/>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1684</TotalTime>
  <Words>1765</Words>
  <Application>Microsoft Office PowerPoint</Application>
  <PresentationFormat>On-screen Show (16:9)</PresentationFormat>
  <Paragraphs>157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Public Sans Thin</vt:lpstr>
      <vt:lpstr>Public Sans</vt:lpstr>
      <vt:lpstr>Segoe UI</vt:lpstr>
      <vt:lpstr>Arial</vt:lpstr>
      <vt:lpstr>Simple Light</vt:lpstr>
      <vt:lpstr>FY23 CX Action Plan Natural Resources Conservation Service United States Department of Agriculture</vt:lpstr>
      <vt:lpstr>FY21 Capacity Assessment Reflection Summary</vt:lpstr>
      <vt:lpstr>Adapting Service During a Global Pandemic</vt:lpstr>
      <vt:lpstr>HISP Equity Reflection</vt:lpstr>
      <vt:lpstr>FY22 Action Update: Employee Innovation Portal</vt:lpstr>
      <vt:lpstr>FY22 Action Update: Enhancement of Conservation Assessment Ranking Tool</vt:lpstr>
      <vt:lpstr>FY23 Commit to Action: Conservation Planning Process – Reinvigorate Conservation Planning</vt:lpstr>
      <vt:lpstr>FY23 Commit to Action: Urban Agriculture</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51</cp:revision>
  <cp:lastPrinted>2021-08-09T22:48:36Z</cp:lastPrinted>
  <dcterms:modified xsi:type="dcterms:W3CDTF">2022-01-25T21:14:21Z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