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4"/>
  </p:notesMasterIdLst>
  <p:sldIdLst>
    <p:sldId id="256" r:id="rId2"/>
    <p:sldId id="292" r:id="rId3"/>
    <p:sldId id="304" r:id="rId4"/>
    <p:sldId id="306" r:id="rId5"/>
    <p:sldId id="300" r:id="rId6"/>
    <p:sldId id="294" r:id="rId7"/>
    <p:sldId id="296" r:id="rId8"/>
    <p:sldId id="297" r:id="rId9"/>
    <p:sldId id="307" r:id="rId10"/>
    <p:sldId id="303" r:id="rId11"/>
    <p:sldId id="308" r:id="rId12"/>
    <p:sldId id="309" r:id="rId13"/>
  </p:sldIdLst>
  <p:sldSz cx="9144000" cy="5143500" type="screen16x9"/>
  <p:notesSz cx="6858000" cy="9144000"/>
  <p:embeddedFontLst>
    <p:embeddedFont>
      <p:font typeface="Public Sans" panose="020B0604020202020204" charset="0"/>
      <p:regular r:id="rId15"/>
      <p:bold r:id="rId16"/>
      <p:italic r:id="rId17"/>
      <p:boldItalic r:id="rId18"/>
    </p:embeddedFont>
    <p:embeddedFont>
      <p:font typeface="Public Sans Thin" panose="020B0604020202020204" charset="0"/>
      <p:regular r:id="rId19"/>
      <p:bold r:id="rId20"/>
      <p:italic r:id="rId21"/>
      <p:boldItalic r:id="rId22"/>
    </p:embeddedFont>
    <p:embeddedFont>
      <p:font typeface="Segoe UI" panose="020B0502040204020203"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 id="2" name="O'Conor, Melanie, VBAVACO" initials="OMV" lastIdx="15" clrIdx="1">
    <p:extLst>
      <p:ext uri="{19B8F6BF-5375-455C-9EA6-DF929625EA0E}">
        <p15:presenceInfo xmlns:p15="http://schemas.microsoft.com/office/powerpoint/2012/main" userId="S::Melanie.West@va.gov::06239fef-67a3-441c-a3d9-5c9ab43db083" providerId="AD"/>
      </p:ext>
    </p:extLst>
  </p:cmAuthor>
  <p:cmAuthor id="3" name="Shrum, Karen, VBAVACO" initials="SKV" lastIdx="6" clrIdx="2">
    <p:extLst>
      <p:ext uri="{19B8F6BF-5375-455C-9EA6-DF929625EA0E}">
        <p15:presenceInfo xmlns:p15="http://schemas.microsoft.com/office/powerpoint/2012/main" userId="S::Karen.Shrum@va.gov::f2bcad01-4fda-496d-ac58-487e08c6bdd7" providerId="AD"/>
      </p:ext>
    </p:extLst>
  </p:cmAuthor>
  <p:cmAuthor id="4" name="Jameel Yusuf" initials="JY" lastIdx="7" clrIdx="3">
    <p:extLst>
      <p:ext uri="{19B8F6BF-5375-455C-9EA6-DF929625EA0E}">
        <p15:presenceInfo xmlns:p15="http://schemas.microsoft.com/office/powerpoint/2012/main" userId="S::Jameel.Yusuf@ey.com::376c0600-d2ab-4c04-a0c0-54f19ee665b8" providerId="AD"/>
      </p:ext>
    </p:extLst>
  </p:cmAuthor>
  <p:cmAuthor id="5" name="Office of Policy &amp; Oversight" initials="OO" lastIdx="3" clrIdx="4">
    <p:extLst>
      <p:ext uri="{19B8F6BF-5375-455C-9EA6-DF929625EA0E}">
        <p15:presenceInfo xmlns:p15="http://schemas.microsoft.com/office/powerpoint/2012/main" userId="Office of Policy &amp; Oversig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28" autoAdjust="0"/>
    <p:restoredTop sz="94674"/>
  </p:normalViewPr>
  <p:slideViewPr>
    <p:cSldViewPr snapToGrid="0">
      <p:cViewPr varScale="1">
        <p:scale>
          <a:sx n="73" d="100"/>
          <a:sy n="73" d="100"/>
        </p:scale>
        <p:origin x="960"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94487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7156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5281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8733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9622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898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2367748"/>
      </p:ext>
    </p:extLst>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6" r:id="rId3"/>
    <p:sldLayoutId id="2147483658" r:id="rId4"/>
    <p:sldLayoutId id="2147483665" r:id="rId5"/>
    <p:sldLayoutId id="214748366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lvl="0"/>
            <a:r>
              <a:rPr lang="en-US" sz="4800" dirty="0"/>
              <a:t>FY23 CX Action Plan</a:t>
            </a:r>
            <a:br>
              <a:rPr lang="en-US" sz="1050" b="1" dirty="0">
                <a:latin typeface="Arial" panose="020B0604020202020204" pitchFamily="34" charset="0"/>
                <a:cs typeface="Arial" panose="020B0604020202020204" pitchFamily="34" charset="0"/>
              </a:rPr>
            </a:br>
            <a:r>
              <a:rPr lang="en-US" sz="4000" b="0" dirty="0">
                <a:solidFill>
                  <a:srgbClr val="E42628"/>
                </a:solidFill>
              </a:rPr>
              <a:t>Veterans Benefits Administration</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Veterans Affairs</a:t>
            </a:r>
            <a:endParaRPr sz="3200" b="0" strike="sngStrike"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98854"/>
            <a:ext cx="8375100" cy="443822"/>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FY22-23 Commit to Action: Own the Moment (OTM)</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296333" y="691949"/>
            <a:ext cx="7954644" cy="3611436"/>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900" dirty="0">
                <a:latin typeface="Segoe UI" panose="020B0502040204020203" pitchFamily="34" charset="0"/>
                <a:cs typeface="Segoe UI" panose="020B0502040204020203" pitchFamily="34" charset="0"/>
              </a:rPr>
              <a:t>OTM Workshops reinforce the VA’s commitment to providing exceptional CX for both internal and external stakeholders. OTM introduces a set of customer experience principles that employees can use to guide their interactions with VA customers.</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900" dirty="0">
                <a:latin typeface="Segoe UI" panose="020B0502040204020203" pitchFamily="34" charset="0"/>
                <a:cs typeface="Segoe UI" panose="020B0502040204020203" pitchFamily="34" charset="0"/>
              </a:rPr>
              <a:t>Starting with the ICARE values introduced in 2011, CX has a significant history within the VA. CX is supported and monitored by the Secretary of VA and the Executive Branch, included in OMB Circular A-11, Section 280. CX reporting requirements include collecting customer feedback in the areas of satisfaction, trust, quality, ease, etc. The VA’s trust scores are up by 24% since Q2 of FY 2016 due to CX efforts like OTM.</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900" dirty="0">
                <a:latin typeface="Segoe UI" panose="020B0502040204020203" pitchFamily="34" charset="0"/>
                <a:cs typeface="Segoe UI" panose="020B0502040204020203" pitchFamily="34" charset="0"/>
              </a:rPr>
              <a:t>VEO in partnership with VBA.</a:t>
            </a:r>
          </a:p>
          <a:p>
            <a:pPr marL="114300" indent="0">
              <a:buSzPct val="75000"/>
              <a:buNone/>
            </a:pPr>
            <a:endParaRPr lang="en-US" sz="9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900" dirty="0">
                <a:latin typeface="Segoe UI" panose="020B0502040204020203" pitchFamily="34" charset="0"/>
                <a:cs typeface="Segoe UI" panose="020B0502040204020203" pitchFamily="34" charset="0"/>
              </a:rPr>
              <a:t>Standard OTM deliverables include OTM for VBA curriculum, slides, videos, and a facilitator’s guide. A milestone schedule will be developed within the signed charter based on many factors, including the number of employees expected to participate in OTM.</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900" dirty="0">
                <a:latin typeface="Segoe UI" panose="020B0502040204020203" pitchFamily="34" charset="0"/>
                <a:cs typeface="Segoe UI" panose="020B0502040204020203" pitchFamily="34" charset="0"/>
              </a:rPr>
              <a:t>In partnership with VEO, VBA is actively working to develop success metrics for OTM implementation. Since OTM has already been deployed in other parts of VA, we anticipate a high likelihood of adopting success metrics from our counterparts in the Veterans Health Administration (VHA), Board of Veterans Appeals (BVA) and National Cemetery Administration (NCA). </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900" dirty="0">
                <a:latin typeface="Segoe UI" panose="020B0502040204020203" pitchFamily="34" charset="0"/>
                <a:cs typeface="Segoe UI" panose="020B0502040204020203" pitchFamily="34" charset="0"/>
              </a:rPr>
              <a:t>VBA and VEO are in active planning to enable nationwide implementation of OTM for VBA within the next 1-2 FY.</a:t>
            </a:r>
          </a:p>
        </p:txBody>
      </p:sp>
    </p:spTree>
    <p:extLst>
      <p:ext uri="{BB962C8B-B14F-4D97-AF65-F5344CB8AC3E}">
        <p14:creationId xmlns:p14="http://schemas.microsoft.com/office/powerpoint/2010/main" val="1965408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850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VA,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Provide digital services through a single, integrated, and equitable digital platform on VA.gov and the VA mobile app</a:t>
            </a: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Provide on-demand customer support through the channels that work best for customers, including personalized online chat with a virtual or live agent.</a:t>
            </a: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0145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84450" y="94492"/>
            <a:ext cx="8375100" cy="419108"/>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84450" y="792403"/>
            <a:ext cx="8046318" cy="3863496"/>
          </a:xfrm>
          <a:prstGeom prst="rect">
            <a:avLst/>
          </a:prstGeom>
        </p:spPr>
        <p:txBody>
          <a:bodyPr spcFirstLastPara="1" wrap="square" lIns="91425" tIns="91425" rIns="91425" bIns="91425" anchor="t" anchorCtr="0">
            <a:noAutofit/>
          </a:bodyPr>
          <a:lstStyle/>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we’re proud of this year:</a:t>
            </a:r>
          </a:p>
          <a:p>
            <a:pPr marL="114300" indent="0">
              <a:buNone/>
            </a:pPr>
            <a:r>
              <a:rPr lang="en-US" sz="900" b="1" dirty="0">
                <a:latin typeface="Segoe UI" panose="020B0502040204020203" pitchFamily="34" charset="0"/>
                <a:cs typeface="Segoe UI" panose="020B0502040204020203" pitchFamily="34" charset="0"/>
              </a:rPr>
              <a:t>Customer Understanding &amp; Service Design</a:t>
            </a:r>
          </a:p>
          <a:p>
            <a:pPr marL="114300" indent="0">
              <a:buNone/>
            </a:pPr>
            <a:r>
              <a:rPr lang="en-US" sz="900" u="sng" dirty="0">
                <a:latin typeface="Segoe UI" panose="020B0502040204020203" pitchFamily="34" charset="0"/>
                <a:cs typeface="Segoe UI" panose="020B0502040204020203" pitchFamily="34" charset="0"/>
              </a:rPr>
              <a:t>Journey Mapping:</a:t>
            </a:r>
            <a:r>
              <a:rPr lang="en-US" sz="900" dirty="0">
                <a:latin typeface="Segoe UI" panose="020B0502040204020203" pitchFamily="34" charset="0"/>
                <a:cs typeface="Segoe UI" panose="020B0502040204020203" pitchFamily="34" charset="0"/>
              </a:rPr>
              <a:t> Efforts continued as outlined in VBA’s 2019-2020 Customer Experience (CX) Action Plan; we capitalized on opportunities to innovate human-centered-design (HCD) research to accommodate an all-virtual approach for our Women Veterans Journey Map, delivered in April 2021. The communication plan is being developed to share journey map, insights, and personas with all VBA employees and key stakeholders to build empathy across all business lines when interacting with Women Veterans. In addition, we are using the insights from the journey map to prioritize potential solutions to help Women Veterans better navigate VA benefits in the coming year. We have also initiated efforts to map the journeys of Native American Veterans and Military Sexual Trauma survivors to better understand their experiences in accessing VA benefits so we can co-design solutions to address pain points for these populations of Veterans.</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dirty="0">
                <a:latin typeface="Segoe UI" panose="020B0502040204020203" pitchFamily="34" charset="0"/>
                <a:cs typeface="Segoe UI" panose="020B0502040204020203" pitchFamily="34" charset="0"/>
              </a:rPr>
              <a:t>In addition to mapping external customer experience, VBA participated in a VA-wide initiative led by the Veterans Experience Office (VEO) to deliver the first ever VA Employee Experience journey map. This product is being used to prioritize and implement initiatives targeted at improving the experience, tools, and training available to employees delivering services to Veterans across VA.</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u="sng" dirty="0">
                <a:latin typeface="Segoe UI" panose="020B0502040204020203" pitchFamily="34" charset="0"/>
                <a:cs typeface="Segoe UI" panose="020B0502040204020203" pitchFamily="34" charset="0"/>
              </a:rPr>
              <a:t>Post-Separation Transition Assistance Program (PSTAP) assessment:</a:t>
            </a:r>
            <a:r>
              <a:rPr lang="en-US" sz="900" dirty="0">
                <a:latin typeface="Segoe UI" panose="020B0502040204020203" pitchFamily="34" charset="0"/>
                <a:cs typeface="Segoe UI" panose="020B0502040204020203" pitchFamily="34" charset="0"/>
              </a:rPr>
              <a:t> VBA successfully delivered the first report to Congress on the PSTAP, which identified opportunities to improve experiences for two distinct cohorts of separating Service Members: African Americans Service Members and Service Members with a rank of E-4 or lower. We initiated HCD studies to better understand all factors contributing to lower overall life satisfaction for these two cohorts and are actively working with community partners to address opportunities to enhance a sense of connection.</a:t>
            </a:r>
          </a:p>
          <a:p>
            <a:pPr marL="114300" indent="0">
              <a:buNone/>
            </a:pPr>
            <a:endParaRPr lang="en-US" sz="900" u="sng" dirty="0">
              <a:latin typeface="Segoe UI" panose="020B0502040204020203" pitchFamily="34" charset="0"/>
              <a:cs typeface="Segoe UI" panose="020B0502040204020203" pitchFamily="34" charset="0"/>
            </a:endParaRPr>
          </a:p>
          <a:p>
            <a:pPr marL="114300" indent="0">
              <a:buNone/>
            </a:pPr>
            <a:r>
              <a:rPr lang="en-US" sz="900" dirty="0">
                <a:latin typeface="Segoe UI" panose="020B0502040204020203" pitchFamily="34" charset="0"/>
                <a:cs typeface="Segoe UI" panose="020B0502040204020203" pitchFamily="34" charset="0"/>
              </a:rPr>
              <a:t>Additional opportunities to improve customer understanding or service design identified through measurement of VA’s pandemic response will be discussed in those respective sections.</a:t>
            </a:r>
          </a:p>
          <a:p>
            <a:pPr marL="114300" indent="0">
              <a:buNone/>
            </a:pPr>
            <a:endParaRPr lang="en-US" sz="900" b="1" dirty="0">
              <a:solidFill>
                <a:srgbClr val="E42628"/>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33190" y="664383"/>
            <a:ext cx="7954644" cy="3981758"/>
          </a:xfrm>
          <a:prstGeom prst="rect">
            <a:avLst/>
          </a:prstGeom>
        </p:spPr>
        <p:txBody>
          <a:bodyPr spcFirstLastPara="1" wrap="square" lIns="91425" tIns="91425" rIns="91425" bIns="91425" anchor="t" anchorCtr="0">
            <a:noAutofit/>
          </a:bodyPr>
          <a:lstStyle/>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we’re proud of this year:</a:t>
            </a:r>
          </a:p>
          <a:p>
            <a:pPr marL="114300" indent="0">
              <a:buNone/>
            </a:pPr>
            <a:r>
              <a:rPr lang="en-US" sz="900" b="1" dirty="0">
                <a:latin typeface="Segoe UI" panose="020B0502040204020203" pitchFamily="34" charset="0"/>
                <a:cs typeface="Segoe UI" panose="020B0502040204020203" pitchFamily="34" charset="0"/>
              </a:rPr>
              <a:t>Measurement</a:t>
            </a:r>
          </a:p>
          <a:p>
            <a:pPr marL="114300" indent="0">
              <a:buNone/>
            </a:pPr>
            <a:r>
              <a:rPr lang="en-US" sz="900" u="sng" dirty="0">
                <a:latin typeface="Segoe UI" panose="020B0502040204020203" pitchFamily="34" charset="0"/>
                <a:cs typeface="Segoe UI" panose="020B0502040204020203" pitchFamily="34" charset="0"/>
              </a:rPr>
              <a:t>Veterans Signals (VSignals):</a:t>
            </a:r>
            <a:r>
              <a:rPr lang="en-US" sz="900" dirty="0">
                <a:latin typeface="Segoe UI" panose="020B0502040204020203" pitchFamily="34" charset="0"/>
                <a:cs typeface="Segoe UI" panose="020B0502040204020203" pitchFamily="34" charset="0"/>
              </a:rPr>
              <a:t> In partnership with VEO, VBA successfully launched all previously planned </a:t>
            </a:r>
            <a:r>
              <a:rPr lang="en-US" sz="900" dirty="0" err="1">
                <a:latin typeface="Segoe UI" panose="020B0502040204020203" pitchFamily="34" charset="0"/>
                <a:cs typeface="Segoe UI" panose="020B0502040204020203" pitchFamily="34" charset="0"/>
              </a:rPr>
              <a:t>VSignals</a:t>
            </a:r>
            <a:r>
              <a:rPr lang="en-US" sz="900" dirty="0">
                <a:latin typeface="Segoe UI" panose="020B0502040204020203" pitchFamily="34" charset="0"/>
                <a:cs typeface="Segoe UI" panose="020B0502040204020203" pitchFamily="34" charset="0"/>
              </a:rPr>
              <a:t> CX surveys this year. We have fully implemented standard CX surveys across all of VBA’s call centers, including the VBA National Call Centers, Education Call Centers, and Insurance Call Centers as of October 2020. VBA's agility in quickly transitioning to a telework environment ensured continued availability and support during COVID. VBA’s call centers have consistently garnered high ratings from Veterans and beneficiaries on employee helpfulness. VBA’s Education Call Center has maintained above an 80% average rating in employee helpfulness over the past year.</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dirty="0">
                <a:latin typeface="Segoe UI" panose="020B0502040204020203" pitchFamily="34" charset="0"/>
                <a:cs typeface="Segoe UI" panose="020B0502040204020203" pitchFamily="34" charset="0"/>
              </a:rPr>
              <a:t>In July 2020, we implemented VSignals surveys to measure the experience of Veterans and beneficiaries with two additional services VBA offers: education benefits and decision review. For both processes, VBA implemented surveys at critical touchpoints to our customers. While we are in the initial baseline year with both efforts, we are actively using survey responses to identify areas for process improvement, to include: </a:t>
            </a:r>
          </a:p>
          <a:p>
            <a:pPr lvl="0">
              <a:buSzPct val="100000"/>
              <a:buFont typeface="Arial" panose="020B0604020202020204" pitchFamily="34" charset="0"/>
              <a:buChar char="•"/>
            </a:pPr>
            <a:r>
              <a:rPr lang="en-US" sz="900" u="sng" dirty="0">
                <a:latin typeface="Segoe UI" panose="020B0502040204020203" pitchFamily="34" charset="0"/>
                <a:cs typeface="Segoe UI" panose="020B0502040204020203" pitchFamily="34" charset="0"/>
              </a:rPr>
              <a:t>Education Benefits</a:t>
            </a:r>
            <a:r>
              <a:rPr lang="en-US" sz="900" dirty="0">
                <a:latin typeface="Segoe UI" panose="020B0502040204020203" pitchFamily="34" charset="0"/>
                <a:cs typeface="Segoe UI" panose="020B0502040204020203" pitchFamily="34" charset="0"/>
              </a:rPr>
              <a:t>: Feedback from GI Bill participants is used to shape the GI Bill’s modernization efforts, the Digital GI Bill. Therefore, we are putting beneficiaries and partners at the center of this new process and customer service platform.</a:t>
            </a:r>
          </a:p>
          <a:p>
            <a:pPr>
              <a:buSzPct val="100000"/>
              <a:buFont typeface="Arial" panose="020B0604020202020204" pitchFamily="34" charset="0"/>
              <a:buChar char="•"/>
            </a:pPr>
            <a:endParaRPr lang="en-US" sz="900" dirty="0">
              <a:latin typeface="Segoe UI" panose="020B0502040204020203" pitchFamily="34" charset="0"/>
              <a:cs typeface="Segoe UI" panose="020B0502040204020203" pitchFamily="34" charset="0"/>
            </a:endParaRPr>
          </a:p>
          <a:p>
            <a:pPr>
              <a:buSzPct val="100000"/>
              <a:buFont typeface="Arial" panose="020B0604020202020204" pitchFamily="34" charset="0"/>
              <a:buChar char="•"/>
            </a:pPr>
            <a:r>
              <a:rPr lang="en-US" sz="900" u="sng" dirty="0">
                <a:latin typeface="Segoe UI" panose="020B0502040204020203" pitchFamily="34" charset="0"/>
                <a:cs typeface="Segoe UI" panose="020B0502040204020203" pitchFamily="34" charset="0"/>
              </a:rPr>
              <a:t>Decision Review:</a:t>
            </a:r>
            <a:r>
              <a:rPr lang="en-US" sz="900" dirty="0">
                <a:latin typeface="Segoe UI" panose="020B0502040204020203" pitchFamily="34" charset="0"/>
                <a:cs typeface="Segoe UI" panose="020B0502040204020203" pitchFamily="34" charset="0"/>
              </a:rPr>
              <a:t> Feedback from Veterans indicated that the form used to select a lane in the newly implemented decision review process was lengthy and confusing. We used this feedback and HCD methods to revise and simplify the form to make it easier for Veterans to understand and easier for employees to process. Improvements include new sections for easier placement of claim information, clearer instructions, and simpler language. VBA also developed a lane selection tool to help the National Call Center and accredited representatives (VSOs and private attorneys) guide Veterans through the deliberative process to determine which AMA decision review lane is right for them.</a:t>
            </a:r>
          </a:p>
          <a:p>
            <a:pPr lvl="0">
              <a:buSzPct val="100000"/>
              <a:buFont typeface="Arial" panose="020B0604020202020204" pitchFamily="34" charset="0"/>
              <a:buChar char="•"/>
            </a:pPr>
            <a:endParaRPr lang="en-US" sz="900" dirty="0">
              <a:latin typeface="Segoe UI" panose="020B0502040204020203" pitchFamily="34" charset="0"/>
              <a:cs typeface="Segoe UI" panose="020B0502040204020203" pitchFamily="34" charset="0"/>
            </a:endParaRPr>
          </a:p>
          <a:p>
            <a:pPr marL="114300" lvl="0" indent="0">
              <a:buNone/>
            </a:pPr>
            <a:endParaRPr lang="en-US" dirty="0">
              <a:latin typeface="Segoe UI" panose="020B0502040204020203" pitchFamily="34" charset="0"/>
              <a:cs typeface="Segoe UI" panose="020B0502040204020203" pitchFamily="34" charset="0"/>
            </a:endParaRPr>
          </a:p>
        </p:txBody>
      </p:sp>
      <p:sp>
        <p:nvSpPr>
          <p:cNvPr id="7" name="Google Shape;110;p21">
            <a:extLst>
              <a:ext uri="{FF2B5EF4-FFF2-40B4-BE49-F238E27FC236}">
                <a16:creationId xmlns:a16="http://schemas.microsoft.com/office/drawing/2014/main" id="{8D186E47-058E-490F-BC5C-981B2EBAEFC1}"/>
              </a:ext>
            </a:extLst>
          </p:cNvPr>
          <p:cNvSpPr txBox="1">
            <a:spLocks/>
          </p:cNvSpPr>
          <p:nvPr/>
        </p:nvSpPr>
        <p:spPr>
          <a:xfrm>
            <a:off x="384450" y="94492"/>
            <a:ext cx="8375100" cy="419108"/>
          </a:xfrm>
          <a:prstGeom prst="rect">
            <a:avLst/>
          </a:prstGeom>
          <a:noFill/>
          <a:ln>
            <a:noFill/>
          </a:ln>
        </p:spPr>
        <p:txBody>
          <a:bodyPr spcFirstLastPara="1" wrap="square" lIns="91425" tIns="91425" rIns="91425" bIns="0" anchor="b" anchorCtr="0">
            <a:normAutofit fontScale="90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51622"/>
              </a:buClr>
              <a:buSzPts val="2800"/>
              <a:buFont typeface="Public Sans"/>
              <a:buNone/>
              <a:defRPr sz="2800" b="1" i="0" u="none" strike="noStrike" cap="none">
                <a:solidFill>
                  <a:srgbClr val="151622"/>
                </a:solidFill>
                <a:latin typeface="Arial" panose="020B0604020202020204" pitchFamily="34" charset="0"/>
                <a:ea typeface="Public Sans"/>
                <a:cs typeface="Arial" panose="020B0604020202020204" pitchFamily="34" charset="0"/>
                <a:sym typeface="Public Sans"/>
              </a:defRPr>
            </a:lvl1pPr>
            <a:lvl2pPr marR="0" lvl="1"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2pPr>
            <a:lvl3pPr marR="0" lvl="2"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3pPr>
            <a:lvl4pPr marR="0" lvl="3"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4pPr>
            <a:lvl5pPr marR="0" lvl="4"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5pPr>
            <a:lvl6pPr marR="0" lvl="5"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6pPr>
            <a:lvl7pPr marR="0" lvl="6"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7pPr>
            <a:lvl8pPr marR="0" lvl="7"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8pPr>
            <a:lvl9pPr marR="0" lvl="8" algn="l" rtl="0">
              <a:lnSpc>
                <a:spcPct val="100000"/>
              </a:lnSpc>
              <a:spcBef>
                <a:spcPts val="0"/>
              </a:spcBef>
              <a:spcAft>
                <a:spcPts val="0"/>
              </a:spcAft>
              <a:buClr>
                <a:schemeClr val="dk1"/>
              </a:buClr>
              <a:buSzPts val="2800"/>
              <a:buFont typeface="Public Sans"/>
              <a:buNone/>
              <a:defRPr sz="2800" b="1" i="0" u="none" strike="noStrike" cap="none">
                <a:solidFill>
                  <a:schemeClr val="dk1"/>
                </a:solidFill>
                <a:latin typeface="Public Sans"/>
                <a:ea typeface="Public Sans"/>
                <a:cs typeface="Public Sans"/>
                <a:sym typeface="Public Sans"/>
              </a:defRPr>
            </a:lvl9pPr>
          </a:lstStyle>
          <a:p>
            <a:r>
              <a:rPr lang="en-US"/>
              <a:t>FY21 Capacity Assessment Reflection Summary</a:t>
            </a:r>
            <a:endParaRPr lang="en-US" dirty="0"/>
          </a:p>
        </p:txBody>
      </p:sp>
    </p:spTree>
    <p:extLst>
      <p:ext uri="{BB962C8B-B14F-4D97-AF65-F5344CB8AC3E}">
        <p14:creationId xmlns:p14="http://schemas.microsoft.com/office/powerpoint/2010/main" val="238093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320442" y="667265"/>
            <a:ext cx="8068501" cy="3629615"/>
          </a:xfrm>
          <a:prstGeom prst="rect">
            <a:avLst/>
          </a:prstGeom>
        </p:spPr>
        <p:txBody>
          <a:bodyPr spcFirstLastPara="1" wrap="square" lIns="91425" tIns="91425" rIns="91425" bIns="91425" anchor="t" anchorCtr="0">
            <a:noAutofit/>
          </a:bodyPr>
          <a:lstStyle/>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we’re proud of this year:</a:t>
            </a:r>
          </a:p>
          <a:p>
            <a:pPr marL="114300" indent="0">
              <a:buNone/>
            </a:pPr>
            <a:r>
              <a:rPr lang="en-US" sz="900" b="1" dirty="0">
                <a:latin typeface="Segoe UI" panose="020B0502040204020203" pitchFamily="34" charset="0"/>
                <a:cs typeface="Segoe UI" panose="020B0502040204020203" pitchFamily="34" charset="0"/>
              </a:rPr>
              <a:t>Culture &amp; Organization</a:t>
            </a:r>
          </a:p>
          <a:p>
            <a:pPr marL="114300" indent="0">
              <a:buNone/>
            </a:pPr>
            <a:r>
              <a:rPr lang="en-US" sz="900" dirty="0">
                <a:latin typeface="Segoe UI" panose="020B0502040204020203" pitchFamily="34" charset="0"/>
                <a:cs typeface="Segoe UI" panose="020B0502040204020203" pitchFamily="34" charset="0"/>
              </a:rPr>
              <a:t>In VBA, we believe that to make a lasting impact in improving VBA’s CX, we need to increase our internal capacity to work closer to the VBA workforce and supplement our partnership with VEO. We built a team to serve as an integrator to VBA for VEO efforts and successfully kicked off a CX Champion role within VBA, hosting a first of its kind virtual CX Symposium for approximately 80 employees from all of VBA’s regional offices, district offices, staff offices, and business lines. We covered CX 101, as well as more advanced training in HCD, including journey mapping, persona development, and using CX data for action planning. We provided tools and templates to drive standardization in conjunction with VBA’s executives’ CX improvement initiatives. We launched an ongoing community of practice (CoP) for CX Champions to continue enhancing their role in VBA CX. We will deliver a CX playbook for our Champions to use on projects at the local level this year and continue to support our Champions through the </a:t>
            </a:r>
            <a:r>
              <a:rPr lang="en-US" sz="900" dirty="0" err="1">
                <a:latin typeface="Segoe UI" panose="020B0502040204020203" pitchFamily="34" charset="0"/>
                <a:cs typeface="Segoe UI" panose="020B0502040204020203" pitchFamily="34" charset="0"/>
              </a:rPr>
              <a:t>CoP.</a:t>
            </a:r>
            <a:endParaRPr lang="en-US" sz="900" dirty="0">
              <a:latin typeface="Segoe UI" panose="020B0502040204020203" pitchFamily="34" charset="0"/>
              <a:cs typeface="Segoe UI" panose="020B0502040204020203" pitchFamily="34" charset="0"/>
            </a:endParaRP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In FY2020, we trained over 280 VBA employees in CX basics and over 150 employees in more advanced HCD methods. We continue efforts to spread CX understanding across VBA. </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In addition, we piloted VEO’s “Own the Moment” (OTM) training curriculum and are actively incorporating feedback from VBA employees to prepare for VBA-wide implementation plans in coming years. OTM is a training developed by VEO to help VA employees identify ways they can positively impact the Veteran Experience in their day-to-day jobs. This training, originally designed for VHA employees, is undergoing redesign for VBA. </a:t>
            </a:r>
          </a:p>
          <a:p>
            <a:pPr marL="114300" indent="0">
              <a:buNone/>
            </a:pPr>
            <a:endParaRPr lang="en-US" sz="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Where we need to do better:</a:t>
            </a:r>
            <a:endParaRPr lang="en-US" sz="900" dirty="0">
              <a:latin typeface="Segoe UI" panose="020B0502040204020203" pitchFamily="34" charset="0"/>
              <a:cs typeface="Segoe UI" panose="020B0502040204020203" pitchFamily="34" charset="0"/>
            </a:endParaRPr>
          </a:p>
          <a:p>
            <a:pPr marL="114300" indent="0">
              <a:buNone/>
            </a:pPr>
            <a:r>
              <a:rPr lang="en-US" sz="900" dirty="0">
                <a:latin typeface="Segoe UI" panose="020B0502040204020203" pitchFamily="34" charset="0"/>
                <a:cs typeface="Segoe UI" panose="020B0502040204020203" pitchFamily="34" charset="0"/>
              </a:rPr>
              <a:t>As identified in prior action plans, VBA is establishing nascent capabilities in CX measurement and transforming data from a variety of sources (operational, VSignals, and HCD) into insights that enable business lines to make a discernable change in CX for our Veterans. We are actively working with VEO to implement a multi-year roadmap designed to help us reach our goals. This roadmap includes robust efforts in CX data, tools, technology, and engagement.</a:t>
            </a:r>
          </a:p>
        </p:txBody>
      </p:sp>
      <p:sp>
        <p:nvSpPr>
          <p:cNvPr id="7" name="Google Shape;110;p21">
            <a:extLst>
              <a:ext uri="{FF2B5EF4-FFF2-40B4-BE49-F238E27FC236}">
                <a16:creationId xmlns:a16="http://schemas.microsoft.com/office/drawing/2014/main" id="{6AA7B711-2FC9-4861-9B1C-CA27CC41F582}"/>
              </a:ext>
            </a:extLst>
          </p:cNvPr>
          <p:cNvSpPr txBox="1">
            <a:spLocks noGrp="1"/>
          </p:cNvSpPr>
          <p:nvPr>
            <p:ph type="title"/>
          </p:nvPr>
        </p:nvSpPr>
        <p:spPr>
          <a:xfrm>
            <a:off x="384450" y="94492"/>
            <a:ext cx="8375100" cy="419108"/>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FY21 Capacity Assessment Reflection Summary</a:t>
            </a:r>
            <a:endParaRPr dirty="0"/>
          </a:p>
        </p:txBody>
      </p:sp>
    </p:spTree>
    <p:extLst>
      <p:ext uri="{BB962C8B-B14F-4D97-AF65-F5344CB8AC3E}">
        <p14:creationId xmlns:p14="http://schemas.microsoft.com/office/powerpoint/2010/main" val="398324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355257" y="63600"/>
            <a:ext cx="8375100" cy="4500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229214" y="513600"/>
            <a:ext cx="7954644" cy="4173495"/>
          </a:xfrm>
          <a:prstGeom prst="rect">
            <a:avLst/>
          </a:prstGeom>
        </p:spPr>
        <p:txBody>
          <a:bodyPr spcFirstLastPara="1" wrap="square" lIns="91425" tIns="91425" rIns="91425" bIns="91425" anchor="t" anchorCtr="0">
            <a:normAutofit fontScale="925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Where we innovated</a:t>
            </a:r>
          </a:p>
          <a:p>
            <a:pPr marL="114300" indent="0">
              <a:buNone/>
            </a:pPr>
            <a:r>
              <a:rPr lang="en-US" sz="1000" dirty="0">
                <a:latin typeface="Segoe UI" panose="020B0502040204020203" pitchFamily="34" charset="0"/>
                <a:cs typeface="Segoe UI" panose="020B0502040204020203" pitchFamily="34" charset="0"/>
              </a:rPr>
              <a:t>Our organization rapidly adjusted its way of doing business during the COVID-19 pandemic. We consulted with industry leaders to rework research plans and leveraged virtual technology to develop journey maps. We also increased telework options for employees in coordination with our Office of Information Technology (OIT), expanding the use of virtual counseling technology to parts of the organization that traditionally met with customers in person. To keep up with evolving needs, IT improved bandwidth for remote access and installed upgraded programs to facilitate remote collaboration. VBA seamlessly transitioned to a virtual environment and continued to provide benefits and services to Veterans while ensuring the safety and well-being of both Veterans and employees. The success in continuity of service to Veterans while operating in a mass telework environment stems from VBA’s already flexible telework policy and a long-standing commitment to information technology modernization and digitization efforts.</a:t>
            </a:r>
          </a:p>
          <a:p>
            <a:pPr marL="114300" indent="0">
              <a:buNone/>
            </a:pPr>
            <a:endParaRPr lang="en-US" sz="1000" dirty="0">
              <a:latin typeface="Segoe UI" panose="020B0502040204020203" pitchFamily="34" charset="0"/>
              <a:cs typeface="Segoe UI" panose="020B0502040204020203" pitchFamily="34" charset="0"/>
            </a:endParaRPr>
          </a:p>
          <a:p>
            <a:pPr marL="114300" indent="0">
              <a:buNone/>
            </a:pPr>
            <a:r>
              <a:rPr lang="en-US" sz="1000" dirty="0">
                <a:latin typeface="Segoe UI" panose="020B0502040204020203" pitchFamily="34" charset="0"/>
                <a:cs typeface="Segoe UI" panose="020B0502040204020203" pitchFamily="34" charset="0"/>
              </a:rPr>
              <a:t>VBA kept feedback channels open for Veterans and assisted with the response to the COVID-19 pandemic:</a:t>
            </a:r>
          </a:p>
          <a:p>
            <a:pPr>
              <a:buSzPct val="101000"/>
              <a:buFont typeface="Arial" panose="020B0604020202020204" pitchFamily="34" charset="0"/>
              <a:buChar char="•"/>
            </a:pPr>
            <a:r>
              <a:rPr lang="en-US" sz="1000" b="1" dirty="0">
                <a:latin typeface="Segoe UI" panose="020B0502040204020203" pitchFamily="34" charset="0"/>
                <a:cs typeface="Segoe UI" panose="020B0502040204020203" pitchFamily="34" charset="0"/>
              </a:rPr>
              <a:t>Education: </a:t>
            </a:r>
            <a:r>
              <a:rPr lang="en-US" sz="1000" dirty="0">
                <a:latin typeface="Segoe UI" panose="020B0502040204020203" pitchFamily="34" charset="0"/>
                <a:cs typeface="Segoe UI" panose="020B0502040204020203" pitchFamily="34" charset="0"/>
              </a:rPr>
              <a:t>Veterans receiving education assistance expressed concern that they would be unable to pay rent and continue studies since VBA, under existing rules, would reduce their housing allowances as classes shifted online. VBA quickly worked with Congress to resolve the issue and within two weeks, legislation passed that allowed Veterans to maintain their current level of housing payments during the crisis. </a:t>
            </a:r>
          </a:p>
          <a:p>
            <a:pPr>
              <a:buSzPct val="101000"/>
              <a:buFont typeface="Arial" panose="020B0604020202020204" pitchFamily="34" charset="0"/>
              <a:buChar char="•"/>
            </a:pPr>
            <a:r>
              <a:rPr lang="en-US" sz="1000" b="1" dirty="0">
                <a:latin typeface="Segoe UI" panose="020B0502040204020203" pitchFamily="34" charset="0"/>
                <a:cs typeface="Segoe UI" panose="020B0502040204020203" pitchFamily="34" charset="0"/>
              </a:rPr>
              <a:t>Loan Guaranty Service (LGY): </a:t>
            </a:r>
            <a:r>
              <a:rPr lang="en-US" sz="1000" dirty="0">
                <a:latin typeface="Segoe UI" panose="020B0502040204020203" pitchFamily="34" charset="0"/>
                <a:cs typeface="Segoe UI" panose="020B0502040204020203" pitchFamily="34" charset="0"/>
              </a:rPr>
              <a:t>VBA’s LGY assisted Veterans impacted by the pandemic with retaining their homes by providing financial assistance for missed mortgage payments. LGY also adapted policies and procedures to assist Veterans eligible for specially adapted housing, which provided home adaptations enabling these Veterans to live more independently.</a:t>
            </a:r>
          </a:p>
          <a:p>
            <a:pPr>
              <a:buSzPct val="101000"/>
              <a:buFont typeface="Arial" panose="020B0604020202020204" pitchFamily="34" charset="0"/>
              <a:buChar char="•"/>
            </a:pPr>
            <a:r>
              <a:rPr lang="en-US" sz="1000" b="1" dirty="0">
                <a:latin typeface="Segoe UI" panose="020B0502040204020203" pitchFamily="34" charset="0"/>
                <a:cs typeface="Segoe UI" panose="020B0502040204020203" pitchFamily="34" charset="0"/>
              </a:rPr>
              <a:t>Insurance: </a:t>
            </a:r>
            <a:r>
              <a:rPr lang="en-US" sz="1000" dirty="0">
                <a:latin typeface="Segoe UI" panose="020B0502040204020203" pitchFamily="34" charset="0"/>
                <a:cs typeface="Segoe UI" panose="020B0502040204020203" pitchFamily="34" charset="0"/>
              </a:rPr>
              <a:t>Insurance Services’ response to COVID-19 improved services for customers by automating the main features Veterans and their beneficiaries use to access their policy information and apply for benefits. These new functionalities, such as instant loan approval and document upload, allow for quicker processing and faster disbursement of funds.</a:t>
            </a:r>
          </a:p>
          <a:p>
            <a:pPr>
              <a:buSzPct val="101000"/>
              <a:buFont typeface="Arial" panose="020B0604020202020204" pitchFamily="34" charset="0"/>
              <a:buChar char="•"/>
            </a:pPr>
            <a:r>
              <a:rPr lang="en-US" sz="1000" b="1" dirty="0">
                <a:latin typeface="Segoe UI"/>
                <a:cs typeface="Segoe UI"/>
              </a:rPr>
              <a:t>Centralized Mail: </a:t>
            </a:r>
            <a:r>
              <a:rPr lang="en-US" sz="1000" dirty="0">
                <a:latin typeface="Segoe UI"/>
                <a:cs typeface="Segoe UI"/>
              </a:rPr>
              <a:t>VBA's Centralized Mail program was expanded to support additional business lines and enable telework at all regional offices. Throughout the pandemic, VBA's mail intake and scanning infrastructure remained fully online and digitized more than five million mail packets within six hours of receipt. This capability ensured VBA accounted for all inbound claims and was instrumental during the pandemic.</a:t>
            </a:r>
          </a:p>
          <a:p>
            <a:pPr>
              <a:buSzPct val="101000"/>
              <a:buFont typeface="Arial" panose="020B0604020202020204" pitchFamily="34" charset="0"/>
              <a:buChar char="•"/>
            </a:pPr>
            <a:r>
              <a:rPr lang="en-US" sz="1000" b="1" dirty="0">
                <a:latin typeface="Segoe UI" panose="020B0502040204020203" pitchFamily="34" charset="0"/>
                <a:cs typeface="Segoe UI" panose="020B0502040204020203" pitchFamily="34" charset="0"/>
              </a:rPr>
              <a:t>VBA Social Media: </a:t>
            </a:r>
            <a:r>
              <a:rPr lang="en-US" sz="1000" dirty="0">
                <a:latin typeface="Segoe UI" panose="020B0502040204020203" pitchFamily="34" charset="0"/>
                <a:cs typeface="Segoe UI" panose="020B0502040204020203" pitchFamily="34" charset="0"/>
              </a:rPr>
              <a:t>VBA used social media to highlight services available to Veterans during the pandemic. These posts provide answers to frequently asked questions and promote online events where Veterans can ask VBA executives and staff members questions. These events help VBA to identify common questions and concerns that can be addressed through amended online guidance. </a:t>
            </a:r>
          </a:p>
          <a:p>
            <a:pPr marL="114300" indent="0">
              <a:buNone/>
            </a:pPr>
            <a:endParaRPr lang="en-US" sz="900" dirty="0">
              <a:latin typeface="Segoe UI"/>
              <a:cs typeface="Segoe UI"/>
            </a:endParaRPr>
          </a:p>
          <a:p>
            <a:pPr marL="114300" indent="0">
              <a:buNone/>
            </a:pPr>
            <a:endParaRPr lang="en-US" sz="9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82147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dirty="0"/>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291316" y="712430"/>
            <a:ext cx="7954644" cy="3985010"/>
          </a:xfrm>
          <a:prstGeom prst="rect">
            <a:avLst/>
          </a:prstGeom>
        </p:spPr>
        <p:txBody>
          <a:bodyPr spcFirstLastPara="1" wrap="square" lIns="91425" tIns="91425" rIns="91425" bIns="91425" anchor="t" anchorCtr="0">
            <a:noAutofit/>
          </a:bodyPr>
          <a:lstStyle/>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900" dirty="0">
                <a:latin typeface="Segoe UI" panose="020B0502040204020203" pitchFamily="34" charset="0"/>
                <a:cs typeface="Segoe UI" panose="020B0502040204020203" pitchFamily="34" charset="0"/>
              </a:rPr>
              <a:t>VBA is responsible for administering VA programs that provide financial or other forms of assistance to Veterans, their dependents, and survivors. Major benefits include Veterans' compensation, Veterans' pension, survivors' benefits, rehabilitation and employment assistance, education assistance, home loan guaranties, and life insurance coverage.</a:t>
            </a:r>
          </a:p>
          <a:p>
            <a:pPr marL="114300" indent="0">
              <a:buSzPct val="75000"/>
              <a:buNone/>
            </a:pPr>
            <a:endParaRPr lang="en-US" sz="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endParaRPr lang="en-US" sz="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VBA is aware that underserved communities are not always aware of their benefits and how to access them. Barriers include: </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Access to information </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Understanding correspondence and forms due to education level and language barriers  </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Financial Education</a:t>
            </a:r>
          </a:p>
          <a:p>
            <a:pPr marL="114300" indent="0">
              <a:buSzPct val="75000"/>
              <a:buNone/>
            </a:pPr>
            <a:endParaRPr lang="en-US" sz="600" dirty="0">
              <a:latin typeface="Segoe UI" panose="020B0502040204020203" pitchFamily="34" charset="0"/>
              <a:cs typeface="Segoe UI" panose="020B0502040204020203" pitchFamily="34" charset="0"/>
            </a:endParaRPr>
          </a:p>
          <a:p>
            <a:pPr marL="114300" indent="0">
              <a:buSzPct val="75000"/>
              <a:buNone/>
            </a:pPr>
            <a:r>
              <a:rPr lang="en-US" sz="900" dirty="0">
                <a:latin typeface="Segoe UI" panose="020B0502040204020203" pitchFamily="34" charset="0"/>
                <a:cs typeface="Segoe UI" panose="020B0502040204020203" pitchFamily="34" charset="0"/>
              </a:rPr>
              <a:t>VBA currently employs additional targeted outreach, communications, and marketing designed to increase the number of Veterans using the benefits they have earned. Engagement measures include:</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The Outreach, Transition, and Economic Development program maintains national, state, and local partnerships that engage specific Veteran populations, such as minority, women, elderly, homeless, rural, faith-based, Native American, and incarcerated Veterans</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VA Solid Start program contacts all recently-separated Veterans within the first year after release from active duty to ensure they have access to and information about the benefits and services they have earned due to their service</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Veterans undergoing examination for Military Sexual Trauma will be given a choice of a male or female examiner </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Peer-to-peer network building through the Women’s Veterans Coordinators located at regional offices</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Redesign correspondence and forms to improve ease of understanding </a:t>
            </a:r>
          </a:p>
          <a:p>
            <a:pPr>
              <a:buSzPct val="100000"/>
              <a:buFont typeface="Arial" panose="020B0604020202020204" pitchFamily="34" charset="0"/>
              <a:buChar char="•"/>
            </a:pPr>
            <a:r>
              <a:rPr lang="en-US" sz="900" dirty="0">
                <a:latin typeface="Segoe UI" panose="020B0502040204020203" pitchFamily="34" charset="0"/>
                <a:cs typeface="Segoe UI" panose="020B0502040204020203" pitchFamily="34" charset="0"/>
              </a:rPr>
              <a:t>Marketing of Loan/Financial Programs</a:t>
            </a:r>
          </a:p>
          <a:p>
            <a:pPr marL="114300" indent="0">
              <a:buSzPct val="75000"/>
              <a:buNone/>
            </a:pPr>
            <a:endParaRPr lang="en-US" sz="900" i="1" dirty="0">
              <a:latin typeface="Segoe UI" panose="020B0502040204020203" pitchFamily="34" charset="0"/>
              <a:cs typeface="Segoe UI" panose="020B0502040204020203" pitchFamily="34" charset="0"/>
            </a:endParaRPr>
          </a:p>
        </p:txBody>
      </p:sp>
      <p:sp>
        <p:nvSpPr>
          <p:cNvPr id="8" name="Google Shape;110;p21">
            <a:extLst>
              <a:ext uri="{FF2B5EF4-FFF2-40B4-BE49-F238E27FC236}">
                <a16:creationId xmlns:a16="http://schemas.microsoft.com/office/drawing/2014/main" id="{4172F0C5-A3AB-477D-AD2E-D10C8FB4DF05}"/>
              </a:ext>
            </a:extLst>
          </p:cNvPr>
          <p:cNvSpPr txBox="1">
            <a:spLocks noGrp="1"/>
          </p:cNvSpPr>
          <p:nvPr>
            <p:ph type="title"/>
          </p:nvPr>
        </p:nvSpPr>
        <p:spPr>
          <a:xfrm>
            <a:off x="384450" y="86454"/>
            <a:ext cx="8375100" cy="453465"/>
          </a:xfrm>
          <a:prstGeom prst="rect">
            <a:avLst/>
          </a:prstGeom>
        </p:spPr>
        <p:txBody>
          <a:bodyPr spcFirstLastPara="1" wrap="square" lIns="91425" tIns="91425" rIns="91425" bIns="0" anchor="b" anchorCtr="0">
            <a:normAutofit fontScale="90000"/>
          </a:bodyPr>
          <a:lstStyle/>
          <a:p>
            <a:r>
              <a:rPr lang="en-US" dirty="0"/>
              <a:t>HISP Equity Reflection</a:t>
            </a:r>
          </a:p>
        </p:txBody>
      </p:sp>
    </p:spTree>
    <p:extLst>
      <p:ext uri="{BB962C8B-B14F-4D97-AF65-F5344CB8AC3E}">
        <p14:creationId xmlns:p14="http://schemas.microsoft.com/office/powerpoint/2010/main" val="381539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228592" y="839207"/>
            <a:ext cx="7954644" cy="3717237"/>
          </a:xfrm>
          <a:prstGeom prst="rect">
            <a:avLst/>
          </a:prstGeom>
        </p:spPr>
        <p:txBody>
          <a:bodyPr spcFirstLastPara="1" wrap="square" lIns="91425" tIns="91425" rIns="91425" bIns="91425" anchor="t" anchorCtr="0">
            <a:normAutofit/>
          </a:bodyPr>
          <a:lstStyle/>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services that we need evidence to fill?</a:t>
            </a:r>
          </a:p>
          <a:p>
            <a:pPr marL="114300" indent="0">
              <a:buNone/>
            </a:pPr>
            <a:r>
              <a:rPr lang="en-US" sz="900" dirty="0">
                <a:latin typeface="Segoe UI" panose="020B0502040204020203" pitchFamily="34" charset="0"/>
                <a:cs typeface="Segoe UI" panose="020B0502040204020203" pitchFamily="34" charset="0"/>
              </a:rPr>
              <a:t>VBA, in partnership with VEO, is actively mapping journeys of specific populations of Veterans to fill knowledge gaps. As previously noted, insights from the Women Veterans Journey Map are being used to prioritize process improvement opportunities specific to women Veterans. Two more journey maps are currently in development: Native American Veterans and Military Sexual Trauma survivors. We anticipate these efforts will lead us to identify targeted follow-on projects that simplify processes, information, choice and/or access for these populations of Veterans as they interact with VBA. </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dirty="0">
                <a:latin typeface="Segoe UI" panose="020B0502040204020203" pitchFamily="34" charset="0"/>
                <a:cs typeface="Segoe UI" panose="020B0502040204020203" pitchFamily="34" charset="0"/>
              </a:rPr>
              <a:t>VBA is also researching information gaps in the action plan to address Executive Order 14008, which focuses on environmental justice for disadvantaged communities that have been historically marginalized and overburdened by pollution and underinvestment in housing. </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dirty="0">
                <a:latin typeface="Segoe UI" panose="020B0502040204020203" pitchFamily="34" charset="0"/>
                <a:cs typeface="Segoe UI" panose="020B0502040204020203" pitchFamily="34" charset="0"/>
              </a:rPr>
              <a:t>In addition to journey maps and targeted HCD efforts, VBA hosts a series of virtual Veterans Experience Action Centers in partnership with VEO. Because of feedback received from Native American Veterans and their advocates,  VBA is establishing a dedicated team to help Native American Veterans with their home ownership needs, to include expanding outreach and assisting with loan processing and construction.</a:t>
            </a:r>
          </a:p>
          <a:p>
            <a:pPr marL="114300" indent="0">
              <a:buSzPct val="75000"/>
              <a:buNone/>
            </a:pPr>
            <a:endParaRPr lang="en-US" sz="900" dirty="0">
              <a:latin typeface="Segoe UI" panose="020B0502040204020203" pitchFamily="34" charset="0"/>
              <a:cs typeface="Segoe UI" panose="020B0502040204020203" pitchFamily="34" charset="0"/>
            </a:endParaRPr>
          </a:p>
        </p:txBody>
      </p:sp>
      <p:sp>
        <p:nvSpPr>
          <p:cNvPr id="7" name="Google Shape;110;p21">
            <a:extLst>
              <a:ext uri="{FF2B5EF4-FFF2-40B4-BE49-F238E27FC236}">
                <a16:creationId xmlns:a16="http://schemas.microsoft.com/office/drawing/2014/main" id="{9007CEFF-C72B-492C-912E-A7B38C602EEF}"/>
              </a:ext>
            </a:extLst>
          </p:cNvPr>
          <p:cNvSpPr txBox="1">
            <a:spLocks noGrp="1"/>
          </p:cNvSpPr>
          <p:nvPr>
            <p:ph type="title"/>
          </p:nvPr>
        </p:nvSpPr>
        <p:spPr>
          <a:xfrm>
            <a:off x="384450" y="86454"/>
            <a:ext cx="8375100" cy="453465"/>
          </a:xfrm>
          <a:prstGeom prst="rect">
            <a:avLst/>
          </a:prstGeom>
        </p:spPr>
        <p:txBody>
          <a:bodyPr spcFirstLastPara="1" wrap="square" lIns="91425" tIns="91425" rIns="91425" bIns="0" anchor="b" anchorCtr="0">
            <a:normAutofit fontScale="90000"/>
          </a:bodyPr>
          <a:lstStyle/>
          <a:p>
            <a:r>
              <a:rPr lang="en-US" dirty="0"/>
              <a:t>HISP Equity Reflection (cont.)</a:t>
            </a:r>
          </a:p>
        </p:txBody>
      </p:sp>
    </p:spTree>
    <p:extLst>
      <p:ext uri="{BB962C8B-B14F-4D97-AF65-F5344CB8AC3E}">
        <p14:creationId xmlns:p14="http://schemas.microsoft.com/office/powerpoint/2010/main" val="77215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67963"/>
            <a:ext cx="8375100" cy="517962"/>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FY22-23 Commit to Action: Digital GI Bill</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193431" y="764384"/>
            <a:ext cx="8647694" cy="3459376"/>
          </a:xfrm>
          <a:prstGeom prst="rect">
            <a:avLst/>
          </a:prstGeom>
        </p:spPr>
        <p:txBody>
          <a:bodyPr spcFirstLastPara="1" wrap="square" lIns="91425" tIns="91425" rIns="91425" bIns="91425" anchor="t" anchorCtr="0">
            <a:normAutofit/>
          </a:bodyPr>
          <a:lstStyle/>
          <a:p>
            <a:pPr marL="114300" indent="0">
              <a:buSzPct val="75000"/>
              <a:buNone/>
            </a:pPr>
            <a:r>
              <a:rPr lang="en-US" sz="900" b="1" dirty="0">
                <a:solidFill>
                  <a:srgbClr val="E42628"/>
                </a:solidFill>
                <a:latin typeface="Segoe UI"/>
                <a:cs typeface="Segoe UI"/>
              </a:rPr>
              <a:t>What customer need will this action address?</a:t>
            </a:r>
          </a:p>
          <a:p>
            <a:pPr marL="114300" indent="0">
              <a:buSzPct val="75000"/>
              <a:buNone/>
            </a:pPr>
            <a:r>
              <a:rPr lang="en-US" sz="900" b="1" dirty="0">
                <a:latin typeface="Segoe UI"/>
                <a:cs typeface="Segoe UI"/>
              </a:rPr>
              <a:t>Education Service (EDU): </a:t>
            </a:r>
            <a:r>
              <a:rPr lang="en-US" sz="900" dirty="0">
                <a:latin typeface="Segoe UI"/>
                <a:cs typeface="Segoe UI"/>
              </a:rPr>
              <a:t>Increased accuracy, efficiency, and timeliness of claims processing; greater ability to respond to new requirements and legislation; increased access to business analytics; increased employee satisfaction due to improved processes</a:t>
            </a:r>
          </a:p>
          <a:p>
            <a:pPr marL="114300" indent="0">
              <a:buSzPct val="75000"/>
              <a:buNone/>
            </a:pPr>
            <a:endParaRPr lang="en-US" sz="900" b="1" dirty="0">
              <a:latin typeface="Segoe UI"/>
              <a:cs typeface="Segoe UI"/>
            </a:endParaRPr>
          </a:p>
          <a:p>
            <a:pPr marL="114300" indent="0">
              <a:buSzPct val="75000"/>
              <a:buNone/>
            </a:pPr>
            <a:r>
              <a:rPr lang="en-US" sz="900" b="1" dirty="0">
                <a:latin typeface="Segoe UI"/>
                <a:cs typeface="Segoe UI"/>
              </a:rPr>
              <a:t>GI Bill beneficiaries: </a:t>
            </a:r>
            <a:r>
              <a:rPr lang="en-US" sz="900" dirty="0">
                <a:latin typeface="Segoe UI"/>
                <a:cs typeface="Segoe UI"/>
              </a:rPr>
              <a:t>Enhanced ability to have real-time access to eligibility and enrollments; transparency into benefits used; better tools to support student and career planning; better access to U.S. Department of Veterans Affairs (VA), School Certifying Officials (SCOs), etc.</a:t>
            </a:r>
          </a:p>
          <a:p>
            <a:pPr marL="114300" indent="0">
              <a:buSzPct val="75000"/>
              <a:buNone/>
            </a:pPr>
            <a:endParaRPr lang="en-US" sz="900" b="1" dirty="0">
              <a:latin typeface="Segoe UI"/>
              <a:cs typeface="Segoe UI"/>
            </a:endParaRPr>
          </a:p>
          <a:p>
            <a:pPr marL="114300" indent="0">
              <a:buSzPct val="75000"/>
              <a:buNone/>
            </a:pPr>
            <a:r>
              <a:rPr lang="en-US" sz="900" b="1" dirty="0">
                <a:latin typeface="Segoe UI"/>
                <a:cs typeface="Segoe UI"/>
              </a:rPr>
              <a:t>Schools (SCO): </a:t>
            </a:r>
            <a:r>
              <a:rPr lang="en-US" sz="900" dirty="0">
                <a:latin typeface="Segoe UI"/>
                <a:cs typeface="Segoe UI"/>
              </a:rPr>
              <a:t>Improved coordination between VA, schools, and students; ability to have real-time access to information such as remaining benefits and eligibility; ability to communicate digitally with stakeholders in an integrated platform</a:t>
            </a:r>
            <a:endParaRPr lang="en-US" sz="900" b="1" dirty="0">
              <a:latin typeface="Segoe UI"/>
              <a:cs typeface="Segoe UI"/>
            </a:endParaRPr>
          </a:p>
          <a:p>
            <a:pPr marL="114300" indent="0">
              <a:buSzPct val="75000"/>
              <a:buNone/>
            </a:pPr>
            <a:endParaRPr lang="en-US" sz="900" b="1" dirty="0">
              <a:solidFill>
                <a:srgbClr val="E42628"/>
              </a:solidFill>
              <a:latin typeface="Segoe UI"/>
              <a:cs typeface="Segoe UI"/>
            </a:endParaRPr>
          </a:p>
          <a:p>
            <a:pPr marL="114300" indent="0">
              <a:buSzPct val="75000"/>
              <a:buNone/>
            </a:pPr>
            <a:endParaRPr lang="en-US" sz="900" b="1" dirty="0">
              <a:solidFill>
                <a:srgbClr val="E42628"/>
              </a:solidFill>
              <a:latin typeface="Segoe UI"/>
              <a:cs typeface="Segoe UI"/>
            </a:endParaRPr>
          </a:p>
          <a:p>
            <a:pPr marL="114300" indent="0">
              <a:buSzPct val="75000"/>
              <a:buNone/>
            </a:pPr>
            <a:r>
              <a:rPr lang="en-US" sz="900" b="1" dirty="0">
                <a:solidFill>
                  <a:srgbClr val="E42628"/>
                </a:solidFill>
                <a:latin typeface="Segoe UI"/>
                <a:cs typeface="Segoe UI"/>
              </a:rPr>
              <a:t>Why is this a priority?</a:t>
            </a:r>
          </a:p>
          <a:p>
            <a:pPr marL="114300" indent="0">
              <a:buSzPct val="75000"/>
              <a:buNone/>
            </a:pPr>
            <a:r>
              <a:rPr lang="en-US" sz="900" dirty="0">
                <a:latin typeface="Segoe UI"/>
                <a:cs typeface="Segoe UI"/>
              </a:rPr>
              <a:t>VA is currently operating with disparate IT systems and manual processes that create inefficiencies in processing GI Bill claims, do not allow timely responsiveness to changes in legislation or policies, and lack comprehensive reporting and forecasting capabilities. Additionally, the current systems lack the ability to meet service expectations of GI Bill students, EDU employees, and external stakeholders (schools, State Approving Agencies, Veterans Service Organizations, Congress). </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a:cs typeface="Segoe UI"/>
              </a:rPr>
              <a:t>Who is responsible for this action happening?</a:t>
            </a:r>
          </a:p>
          <a:p>
            <a:pPr marL="114300" indent="0">
              <a:buSzPct val="75000"/>
              <a:buNone/>
            </a:pPr>
            <a:r>
              <a:rPr lang="en-US" sz="900" dirty="0">
                <a:latin typeface="Segoe UI"/>
                <a:cs typeface="Segoe UI"/>
              </a:rPr>
              <a:t>VBA’s EDU, Office of Information &amp; Technology (OIT), and Office of Business Integration (OBI) teams. </a:t>
            </a:r>
          </a:p>
          <a:p>
            <a:pPr marL="114300" indent="0">
              <a:buSzPct val="75000"/>
              <a:buNone/>
            </a:pPr>
            <a:endParaRPr lang="en-US" sz="900" dirty="0">
              <a:latin typeface="Segoe UI"/>
              <a:cs typeface="Segoe UI"/>
            </a:endParaRPr>
          </a:p>
        </p:txBody>
      </p:sp>
    </p:spTree>
    <p:extLst>
      <p:ext uri="{BB962C8B-B14F-4D97-AF65-F5344CB8AC3E}">
        <p14:creationId xmlns:p14="http://schemas.microsoft.com/office/powerpoint/2010/main" val="2443068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248153" y="679707"/>
            <a:ext cx="8647694" cy="3960246"/>
          </a:xfrm>
          <a:prstGeom prst="rect">
            <a:avLst/>
          </a:prstGeom>
        </p:spPr>
        <p:txBody>
          <a:bodyPr spcFirstLastPara="1" wrap="square" lIns="91425" tIns="91425" rIns="91425" bIns="91425" anchor="t" anchorCtr="0">
            <a:normAutofit/>
          </a:bodyPr>
          <a:lstStyle/>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a:cs typeface="Segoe UI"/>
              </a:rPr>
              <a:t>What action(s) / deliverables / milestones will you take / hit between Oct. 1, ‘21 – Sept. 30, ‘22?</a:t>
            </a:r>
          </a:p>
          <a:p>
            <a:pPr marL="114300" indent="0">
              <a:buSzPct val="75000"/>
              <a:buNone/>
            </a:pPr>
            <a:r>
              <a:rPr lang="en-US" sz="900" dirty="0">
                <a:latin typeface="Segoe UI"/>
                <a:cs typeface="Segoe UI"/>
              </a:rPr>
              <a:t>Increased automation processing and adjudication will be implemented for Chapter 33 claims by Oct 2021, followed by Non-Chapter 33 claims by October 2022. The GI Bill student landing page and My VA Benefits portal will go-live in December 2021; full rollout of the managed service and integrated IT hub to include the new Enrollment Manager application will go live by October 2022.</a:t>
            </a:r>
          </a:p>
          <a:p>
            <a:pPr marL="114300" indent="0">
              <a:buSzPct val="75000"/>
              <a:buNone/>
            </a:pPr>
            <a:endParaRPr lang="en-US" sz="900" dirty="0">
              <a:latin typeface="Segoe UI"/>
              <a:cs typeface="Segoe UI"/>
            </a:endParaRP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a:cs typeface="Segoe UI"/>
              </a:rPr>
              <a:t>How will you measure whether these actions had their intended effect?</a:t>
            </a:r>
          </a:p>
          <a:p>
            <a:pPr marL="114300" indent="0">
              <a:buSzPct val="75000"/>
              <a:buNone/>
            </a:pPr>
            <a:r>
              <a:rPr lang="en-US" sz="900" b="1" dirty="0">
                <a:latin typeface="Segoe UI"/>
                <a:cs typeface="Segoe UI"/>
              </a:rPr>
              <a:t>Claims processing:</a:t>
            </a:r>
            <a:r>
              <a:rPr lang="en-US" sz="900" dirty="0">
                <a:latin typeface="Segoe UI"/>
                <a:cs typeface="Segoe UI"/>
              </a:rPr>
              <a:t> Number of claims processed; average time for processing claims; original and supplemental claim automation </a:t>
            </a:r>
          </a:p>
          <a:p>
            <a:pPr marL="114300" indent="0">
              <a:buSzPct val="75000"/>
              <a:buNone/>
            </a:pPr>
            <a:r>
              <a:rPr lang="en-US" sz="900" b="1" dirty="0">
                <a:latin typeface="Segoe UI"/>
                <a:cs typeface="Segoe UI"/>
              </a:rPr>
              <a:t>Students: </a:t>
            </a:r>
            <a:r>
              <a:rPr lang="en-US" sz="900" dirty="0">
                <a:latin typeface="Segoe UI"/>
                <a:cs typeface="Segoe UI"/>
              </a:rPr>
              <a:t>Timeliness to establish/receive benefit; number of students utilizing GI Bill benefits</a:t>
            </a:r>
          </a:p>
          <a:p>
            <a:pPr marL="114300" indent="0">
              <a:buSzPct val="75000"/>
              <a:buNone/>
            </a:pPr>
            <a:r>
              <a:rPr lang="en-US" sz="900" b="1" dirty="0">
                <a:latin typeface="Segoe UI"/>
                <a:cs typeface="Segoe UI"/>
              </a:rPr>
              <a:t>Schools (SCOs): </a:t>
            </a:r>
            <a:r>
              <a:rPr lang="en-US" sz="900" dirty="0">
                <a:latin typeface="Segoe UI"/>
                <a:cs typeface="Segoe UI"/>
              </a:rPr>
              <a:t>Number of participating schools; program approvals</a:t>
            </a:r>
          </a:p>
          <a:p>
            <a:pPr marL="114300" indent="0">
              <a:buSzPct val="75000"/>
              <a:buNone/>
            </a:pPr>
            <a:endParaRPr lang="en-US" sz="9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9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a:cs typeface="Segoe UI"/>
              </a:rPr>
              <a:t>What do you need to make this happen?</a:t>
            </a:r>
          </a:p>
          <a:p>
            <a:pPr marL="114300" indent="0">
              <a:buSzPct val="75000"/>
              <a:buNone/>
            </a:pPr>
            <a:r>
              <a:rPr lang="en-US" sz="900" dirty="0">
                <a:latin typeface="Segoe UI"/>
                <a:cs typeface="Segoe UI"/>
              </a:rPr>
              <a:t>VA leadership and EDU employee buy-in; change management training for EDU staff on new processes; development milestones to stay on track; far-reaching and effective communications</a:t>
            </a:r>
          </a:p>
        </p:txBody>
      </p:sp>
      <p:sp>
        <p:nvSpPr>
          <p:cNvPr id="7" name="Google Shape;110;p21">
            <a:extLst>
              <a:ext uri="{FF2B5EF4-FFF2-40B4-BE49-F238E27FC236}">
                <a16:creationId xmlns:a16="http://schemas.microsoft.com/office/drawing/2014/main" id="{B2271EA6-578B-4A28-8CA7-9CDC1C13B062}"/>
              </a:ext>
            </a:extLst>
          </p:cNvPr>
          <p:cNvSpPr txBox="1">
            <a:spLocks noGrp="1"/>
          </p:cNvSpPr>
          <p:nvPr>
            <p:ph type="title"/>
          </p:nvPr>
        </p:nvSpPr>
        <p:spPr>
          <a:xfrm>
            <a:off x="466025" y="67963"/>
            <a:ext cx="8375100" cy="517962"/>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FY22-23 Commit to Action: Digital GI Bill</a:t>
            </a:r>
            <a:endParaRPr dirty="0"/>
          </a:p>
        </p:txBody>
      </p:sp>
    </p:spTree>
    <p:extLst>
      <p:ext uri="{BB962C8B-B14F-4D97-AF65-F5344CB8AC3E}">
        <p14:creationId xmlns:p14="http://schemas.microsoft.com/office/powerpoint/2010/main" val="104163401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2020</TotalTime>
  <Words>3119</Words>
  <Application>Microsoft Office PowerPoint</Application>
  <PresentationFormat>On-screen Show (16:9)</PresentationFormat>
  <Paragraphs>139</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Public Sans</vt:lpstr>
      <vt:lpstr>Arial</vt:lpstr>
      <vt:lpstr>Public Sans Thin</vt:lpstr>
      <vt:lpstr>Segoe UI</vt:lpstr>
      <vt:lpstr>Simple Light</vt:lpstr>
      <vt:lpstr>FY23 CX Action Plan Veterans Benefits Administration Department of Veterans Affairs</vt:lpstr>
      <vt:lpstr>FY21 Capacity Assessment Reflection Summary</vt:lpstr>
      <vt:lpstr>PowerPoint Presentation</vt:lpstr>
      <vt:lpstr>FY21 Capacity Assessment Reflection Summary</vt:lpstr>
      <vt:lpstr>Adapting Service During a Global Pandemic</vt:lpstr>
      <vt:lpstr>HISP Equity Reflection</vt:lpstr>
      <vt:lpstr>HISP Equity Reflection (cont.)</vt:lpstr>
      <vt:lpstr>FY22-23 Commit to Action: Digital GI Bill</vt:lpstr>
      <vt:lpstr>FY22-23 Commit to Action: Digital GI Bill</vt:lpstr>
      <vt:lpstr>FY22-23 Commit to Action: Own the Moment (OTM)</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144</cp:revision>
  <dcterms:modified xsi:type="dcterms:W3CDTF">2022-01-28T15:39:09Z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2022-01-10T14:58:19Z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48924a97-055d-47ba-86de-3a93243ca4c4</vt:lpwstr>
  </property>
  <property fmtid="{D5CDD505-2E9C-101B-9397-08002B2CF9AE}" pid="8" name="MSIP_Label_ea60d57e-af5b-4752-ac57-3e4f28ca11dc_ContentBits">
    <vt:lpwstr>0</vt:lpwstr>
  </property>
</Properties>
</file>